
<file path=[Content_Types].xml><?xml version="1.0" encoding="utf-8"?>
<Types xmlns="http://schemas.openxmlformats.org/package/2006/content-types">
  <Default Extension="bin" ContentType="application/vnd.openxmlformats-officedocument.oleObject"/>
  <Default Extension="tmp" ContentType="image/png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686" r:id="rId2"/>
  </p:sldMasterIdLst>
  <p:notesMasterIdLst>
    <p:notesMasterId r:id="rId137"/>
  </p:notesMasterIdLst>
  <p:sldIdLst>
    <p:sldId id="345" r:id="rId3"/>
    <p:sldId id="256" r:id="rId4"/>
    <p:sldId id="267" r:id="rId5"/>
    <p:sldId id="269" r:id="rId6"/>
    <p:sldId id="284" r:id="rId7"/>
    <p:sldId id="270" r:id="rId8"/>
    <p:sldId id="271" r:id="rId9"/>
    <p:sldId id="272" r:id="rId10"/>
    <p:sldId id="274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83" r:id="rId19"/>
    <p:sldId id="286" r:id="rId20"/>
    <p:sldId id="281" r:id="rId21"/>
    <p:sldId id="290" r:id="rId22"/>
    <p:sldId id="287" r:id="rId23"/>
    <p:sldId id="288" r:id="rId24"/>
    <p:sldId id="289" r:id="rId25"/>
    <p:sldId id="291" r:id="rId26"/>
    <p:sldId id="292" r:id="rId27"/>
    <p:sldId id="293" r:id="rId28"/>
    <p:sldId id="294" r:id="rId29"/>
    <p:sldId id="306" r:id="rId30"/>
    <p:sldId id="307" r:id="rId31"/>
    <p:sldId id="308" r:id="rId32"/>
    <p:sldId id="310" r:id="rId33"/>
    <p:sldId id="359" r:id="rId34"/>
    <p:sldId id="360" r:id="rId35"/>
    <p:sldId id="361" r:id="rId36"/>
    <p:sldId id="362" r:id="rId37"/>
    <p:sldId id="363" r:id="rId38"/>
    <p:sldId id="312" r:id="rId39"/>
    <p:sldId id="313" r:id="rId40"/>
    <p:sldId id="311" r:id="rId41"/>
    <p:sldId id="346" r:id="rId42"/>
    <p:sldId id="314" r:id="rId43"/>
    <p:sldId id="315" r:id="rId44"/>
    <p:sldId id="318" r:id="rId45"/>
    <p:sldId id="316" r:id="rId46"/>
    <p:sldId id="319" r:id="rId47"/>
    <p:sldId id="317" r:id="rId48"/>
    <p:sldId id="320" r:id="rId49"/>
    <p:sldId id="295" r:id="rId50"/>
    <p:sldId id="296" r:id="rId51"/>
    <p:sldId id="324" r:id="rId52"/>
    <p:sldId id="322" r:id="rId53"/>
    <p:sldId id="325" r:id="rId54"/>
    <p:sldId id="326" r:id="rId55"/>
    <p:sldId id="327" r:id="rId56"/>
    <p:sldId id="328" r:id="rId57"/>
    <p:sldId id="364" r:id="rId58"/>
    <p:sldId id="365" r:id="rId59"/>
    <p:sldId id="366" r:id="rId60"/>
    <p:sldId id="367" r:id="rId61"/>
    <p:sldId id="368" r:id="rId62"/>
    <p:sldId id="323" r:id="rId63"/>
    <p:sldId id="369" r:id="rId64"/>
    <p:sldId id="370" r:id="rId65"/>
    <p:sldId id="371" r:id="rId66"/>
    <p:sldId id="372" r:id="rId67"/>
    <p:sldId id="373" r:id="rId68"/>
    <p:sldId id="375" r:id="rId69"/>
    <p:sldId id="297" r:id="rId70"/>
    <p:sldId id="298" r:id="rId71"/>
    <p:sldId id="329" r:id="rId72"/>
    <p:sldId id="330" r:id="rId73"/>
    <p:sldId id="331" r:id="rId74"/>
    <p:sldId id="332" r:id="rId75"/>
    <p:sldId id="335" r:id="rId76"/>
    <p:sldId id="333" r:id="rId77"/>
    <p:sldId id="334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7" r:id="rId86"/>
    <p:sldId id="349" r:id="rId87"/>
    <p:sldId id="348" r:id="rId88"/>
    <p:sldId id="350" r:id="rId89"/>
    <p:sldId id="352" r:id="rId90"/>
    <p:sldId id="353" r:id="rId91"/>
    <p:sldId id="354" r:id="rId92"/>
    <p:sldId id="355" r:id="rId93"/>
    <p:sldId id="356" r:id="rId94"/>
    <p:sldId id="358" r:id="rId95"/>
    <p:sldId id="357" r:id="rId96"/>
    <p:sldId id="300" r:id="rId97"/>
    <p:sldId id="411" r:id="rId98"/>
    <p:sldId id="412" r:id="rId99"/>
    <p:sldId id="413" r:id="rId100"/>
    <p:sldId id="414" r:id="rId101"/>
    <p:sldId id="416" r:id="rId102"/>
    <p:sldId id="417" r:id="rId103"/>
    <p:sldId id="418" r:id="rId104"/>
    <p:sldId id="419" r:id="rId105"/>
    <p:sldId id="420" r:id="rId106"/>
    <p:sldId id="415" r:id="rId107"/>
    <p:sldId id="376" r:id="rId108"/>
    <p:sldId id="377" r:id="rId109"/>
    <p:sldId id="387" r:id="rId110"/>
    <p:sldId id="389" r:id="rId111"/>
    <p:sldId id="388" r:id="rId112"/>
    <p:sldId id="390" r:id="rId113"/>
    <p:sldId id="391" r:id="rId114"/>
    <p:sldId id="392" r:id="rId115"/>
    <p:sldId id="386" r:id="rId116"/>
    <p:sldId id="379" r:id="rId117"/>
    <p:sldId id="393" r:id="rId118"/>
    <p:sldId id="381" r:id="rId119"/>
    <p:sldId id="394" r:id="rId120"/>
    <p:sldId id="395" r:id="rId121"/>
    <p:sldId id="382" r:id="rId122"/>
    <p:sldId id="385" r:id="rId123"/>
    <p:sldId id="378" r:id="rId124"/>
    <p:sldId id="396" r:id="rId125"/>
    <p:sldId id="397" r:id="rId126"/>
    <p:sldId id="398" r:id="rId127"/>
    <p:sldId id="399" r:id="rId128"/>
    <p:sldId id="401" r:id="rId129"/>
    <p:sldId id="400" r:id="rId130"/>
    <p:sldId id="404" r:id="rId131"/>
    <p:sldId id="421" r:id="rId132"/>
    <p:sldId id="422" r:id="rId133"/>
    <p:sldId id="423" r:id="rId134"/>
    <p:sldId id="409" r:id="rId135"/>
    <p:sldId id="301" r:id="rId136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FD5E1EBE-E39B-48A8-9D00-EEC4CD910931}">
          <p14:sldIdLst>
            <p14:sldId id="345"/>
            <p14:sldId id="256"/>
          </p14:sldIdLst>
        </p14:section>
        <p14:section name="Contents" id="{3D576416-C691-4A27-860C-C07C817C2983}">
          <p14:sldIdLst>
            <p14:sldId id="267"/>
          </p14:sldIdLst>
        </p14:section>
        <p14:section name="1, FIR" id="{07F54D1D-1658-4934-81A5-E844890B601B}">
          <p14:sldIdLst>
            <p14:sldId id="269"/>
            <p14:sldId id="284"/>
            <p14:sldId id="270"/>
            <p14:sldId id="271"/>
            <p14:sldId id="272"/>
            <p14:sldId id="274"/>
            <p14:sldId id="273"/>
            <p14:sldId id="275"/>
            <p14:sldId id="276"/>
            <p14:sldId id="277"/>
            <p14:sldId id="278"/>
            <p14:sldId id="279"/>
            <p14:sldId id="280"/>
            <p14:sldId id="283"/>
            <p14:sldId id="286"/>
            <p14:sldId id="281"/>
            <p14:sldId id="290"/>
            <p14:sldId id="287"/>
            <p14:sldId id="288"/>
            <p14:sldId id="289"/>
            <p14:sldId id="291"/>
            <p14:sldId id="292"/>
            <p14:sldId id="293"/>
            <p14:sldId id="294"/>
            <p14:sldId id="306"/>
            <p14:sldId id="307"/>
            <p14:sldId id="308"/>
            <p14:sldId id="310"/>
            <p14:sldId id="359"/>
            <p14:sldId id="360"/>
            <p14:sldId id="361"/>
            <p14:sldId id="362"/>
            <p14:sldId id="363"/>
            <p14:sldId id="312"/>
            <p14:sldId id="313"/>
            <p14:sldId id="311"/>
            <p14:sldId id="346"/>
            <p14:sldId id="314"/>
            <p14:sldId id="315"/>
            <p14:sldId id="318"/>
            <p14:sldId id="316"/>
            <p14:sldId id="319"/>
            <p14:sldId id="317"/>
            <p14:sldId id="320"/>
          </p14:sldIdLst>
        </p14:section>
        <p14:section name="2, IIR" id="{CBEE146C-C8C7-450E-B691-577EA680EFC0}">
          <p14:sldIdLst>
            <p14:sldId id="295"/>
            <p14:sldId id="296"/>
            <p14:sldId id="324"/>
            <p14:sldId id="322"/>
            <p14:sldId id="325"/>
            <p14:sldId id="326"/>
            <p14:sldId id="327"/>
            <p14:sldId id="328"/>
            <p14:sldId id="364"/>
            <p14:sldId id="365"/>
            <p14:sldId id="366"/>
            <p14:sldId id="367"/>
            <p14:sldId id="368"/>
            <p14:sldId id="323"/>
            <p14:sldId id="369"/>
            <p14:sldId id="370"/>
            <p14:sldId id="371"/>
            <p14:sldId id="372"/>
            <p14:sldId id="373"/>
            <p14:sldId id="375"/>
          </p14:sldIdLst>
        </p14:section>
        <p14:section name="Lattice" id="{822FFB08-AA4D-48CE-9335-9D56563B1188}">
          <p14:sldIdLst>
            <p14:sldId id="297"/>
            <p14:sldId id="298"/>
            <p14:sldId id="329"/>
            <p14:sldId id="330"/>
            <p14:sldId id="331"/>
            <p14:sldId id="332"/>
            <p14:sldId id="335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347"/>
            <p14:sldId id="349"/>
            <p14:sldId id="348"/>
            <p14:sldId id="350"/>
            <p14:sldId id="352"/>
            <p14:sldId id="353"/>
            <p14:sldId id="354"/>
            <p14:sldId id="355"/>
            <p14:sldId id="356"/>
            <p14:sldId id="358"/>
            <p14:sldId id="357"/>
          </p14:sldIdLst>
        </p14:section>
        <p14:section name="Applications-FilterDES" id="{DC7AAA4E-C96C-4F3B-B0D3-85FFA71E10CD}">
          <p14:sldIdLst>
            <p14:sldId id="300"/>
            <p14:sldId id="411"/>
            <p14:sldId id="412"/>
            <p14:sldId id="413"/>
            <p14:sldId id="414"/>
            <p14:sldId id="416"/>
            <p14:sldId id="417"/>
            <p14:sldId id="418"/>
            <p14:sldId id="419"/>
            <p14:sldId id="420"/>
          </p14:sldIdLst>
        </p14:section>
        <p14:section name="Applications-Multipath" id="{946F6DAD-0628-45FE-ADC8-BE32E9FD19C5}">
          <p14:sldIdLst>
            <p14:sldId id="415"/>
            <p14:sldId id="376"/>
            <p14:sldId id="377"/>
            <p14:sldId id="387"/>
            <p14:sldId id="389"/>
            <p14:sldId id="388"/>
            <p14:sldId id="390"/>
            <p14:sldId id="391"/>
            <p14:sldId id="392"/>
            <p14:sldId id="386"/>
            <p14:sldId id="379"/>
            <p14:sldId id="393"/>
            <p14:sldId id="381"/>
            <p14:sldId id="394"/>
            <p14:sldId id="395"/>
            <p14:sldId id="382"/>
            <p14:sldId id="385"/>
            <p14:sldId id="378"/>
            <p14:sldId id="396"/>
            <p14:sldId id="397"/>
            <p14:sldId id="398"/>
            <p14:sldId id="399"/>
            <p14:sldId id="401"/>
            <p14:sldId id="400"/>
            <p14:sldId id="404"/>
            <p14:sldId id="421"/>
            <p14:sldId id="422"/>
            <p14:sldId id="423"/>
            <p14:sldId id="409"/>
          </p14:sldIdLst>
        </p14:section>
        <p14:section name="The END" id="{71007676-0812-473C-88F6-FDA8339226A9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D9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5" autoAdjust="0"/>
    <p:restoredTop sz="90084" autoAdjust="0"/>
  </p:normalViewPr>
  <p:slideViewPr>
    <p:cSldViewPr snapToGrid="0">
      <p:cViewPr varScale="1">
        <p:scale>
          <a:sx n="67" d="100"/>
          <a:sy n="67" d="100"/>
        </p:scale>
        <p:origin x="1326" y="60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Relationship Id="rId4" Type="http://schemas.openxmlformats.org/officeDocument/2006/relationships/image" Target="../media/image15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41A3A3C-45AD-46F7-90D1-5B7E866990C9}" type="datetimeFigureOut">
              <a:rPr lang="zh-CN" altLang="en-US" smtClean="0"/>
              <a:t>2015/1/18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E02BBFA-341E-46CC-8988-EA0C0B6E1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97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884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111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327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59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73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228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351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809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24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01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57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590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10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14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518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241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505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691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647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461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67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3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013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419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374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22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414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243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451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423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4470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636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5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6274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9700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2437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5563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53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15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858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081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669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8631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321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351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Phi’’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76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238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748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091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237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6121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8185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562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13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9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883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2316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7234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0324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0774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752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7964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9254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143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4938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942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084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1820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2231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0009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9587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4721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671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3266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6588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4520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187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063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3509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393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6960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2354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8910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059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1043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4947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6219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547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772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771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00480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2335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307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9624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37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2BBFA-341E-46CC-8988-EA0C0B6E1AF9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07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8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53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703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08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54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34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55C6B4A9-1611-4792-9094-5F34BCA07E0B}" type="datetimeFigureOut">
              <a:rPr lang="en-US" dirty="0"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02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  <a:prstGeom prst="rect">
            <a:avLst/>
          </a:prstGeo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344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95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68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0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42A54C80-263E-416B-A8E0-580EDEADCBDC}" type="datetimeFigureOut">
              <a:rPr lang="en-US" dirty="0"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515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67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38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50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86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68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33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9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42185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006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  <a:prstGeom prst="rect">
            <a:avLst/>
          </a:prstGeo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686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264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11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8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42A54C80-263E-416B-A8E0-580EDEADCBDC}" type="datetimeFigureOut">
              <a:rPr lang="en-US" dirty="0"/>
              <a:t>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8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9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6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42A54C80-263E-416B-A8E0-580EDEADCBDC}" type="datetimeFigureOut">
              <a:rPr lang="en-US" dirty="0"/>
              <a:t>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1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2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 rot="5400000">
            <a:off x="1143001" y="-1143002"/>
            <a:ext cx="6857996" cy="9144001"/>
            <a:chOff x="2" y="-8467"/>
            <a:chExt cx="12191997" cy="6866468"/>
          </a:xfrm>
        </p:grpSpPr>
        <p:cxnSp>
          <p:nvCxnSpPr>
            <p:cNvPr id="20" name="Straight Connector 19"/>
            <p:cNvCxnSpPr/>
            <p:nvPr/>
          </p:nvCxnSpPr>
          <p:spPr>
            <a:xfrm rot="16200000" flipH="1" flipV="1">
              <a:off x="7770862" y="2858687"/>
              <a:ext cx="6818662" cy="1179963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 flipV="1">
              <a:off x="9681289" y="4350459"/>
              <a:ext cx="3176588" cy="1838493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10782464" y="-8466"/>
              <a:ext cx="1406361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10350338" y="-8467"/>
              <a:ext cx="1841661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10590212" y="3048001"/>
              <a:ext cx="160178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10350340" y="-8467"/>
              <a:ext cx="183848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1152852" y="-8467"/>
              <a:ext cx="1035972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1358623" y="-8467"/>
              <a:ext cx="830201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1770176" y="3589867"/>
              <a:ext cx="418651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2" y="5808473"/>
              <a:ext cx="514429" cy="1049527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88448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2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Leo\Desktop\14&#32423;ASP&#26399;&#26411;&#32771;&#35797;_&#23828;&#25942;&#24464;&#23195;&#23195;\&#31532;&#19968;&#27425;&#20998;&#20139;\Scripts\FIR\LMS\FIR_LMS20141124.m" TargetMode="Externa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111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116.wmf"/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13.wmf"/><Relationship Id="rId12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115.wmf"/><Relationship Id="rId5" Type="http://schemas.openxmlformats.org/officeDocument/2006/relationships/image" Target="../media/image112.w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114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19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83.bin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Leo\Desktop\14&#32423;ASP&#26399;&#26411;&#32771;&#35797;_&#23828;&#25942;&#24464;&#23195;&#23195;\&#31532;&#19968;&#27425;&#20998;&#20139;\Scripts\Chap9\MultiPath_LMS.m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mp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mp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tm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mp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mp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mp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mp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tmp"/><Relationship Id="rId4" Type="http://schemas.openxmlformats.org/officeDocument/2006/relationships/image" Target="../media/image136.tmp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1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85.bin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84.bin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86.bin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notesSlide" Target="../notesSlides/notesSlide88.xml"/><Relationship Id="rId7" Type="http://schemas.openxmlformats.org/officeDocument/2006/relationships/image" Target="../media/image1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87.bin"/><Relationship Id="rId9" Type="http://schemas.openxmlformats.org/officeDocument/2006/relationships/image" Target="../media/image145.w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notesSlide" Target="../notesSlides/notesSlide89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146.w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148.w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150.wmf"/><Relationship Id="rId12" Type="http://schemas.openxmlformats.org/officeDocument/2006/relationships/image" Target="../media/image1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94.bin"/><Relationship Id="rId11" Type="http://schemas.openxmlformats.org/officeDocument/2006/relationships/oleObject" Target="../embeddings/oleObject96.bin"/><Relationship Id="rId5" Type="http://schemas.openxmlformats.org/officeDocument/2006/relationships/image" Target="../media/image149.wmf"/><Relationship Id="rId10" Type="http://schemas.openxmlformats.org/officeDocument/2006/relationships/image" Target="../media/image151.wmf"/><Relationship Id="rId4" Type="http://schemas.openxmlformats.org/officeDocument/2006/relationships/oleObject" Target="../embeddings/oleObject93.bin"/><Relationship Id="rId9" Type="http://schemas.openxmlformats.org/officeDocument/2006/relationships/oleObject" Target="../embeddings/oleObject95.bin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6.tmp"/><Relationship Id="rId4" Type="http://schemas.openxmlformats.org/officeDocument/2006/relationships/image" Target="../media/image15.tmp"/><Relationship Id="rId9" Type="http://schemas.openxmlformats.org/officeDocument/2006/relationships/image" Target="../media/image18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png"/><Relationship Id="rId11" Type="http://schemas.openxmlformats.org/officeDocument/2006/relationships/image" Target="../media/image21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Leo\Desktop\14&#32423;ASP&#26399;&#26411;&#32771;&#35797;_&#23828;&#25942;&#24464;&#23195;&#23195;\&#31532;&#19968;&#27425;&#20998;&#20139;\Scripts\FIR\LMS_Newton\FIR_LMSNewton20141125.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8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0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Leo\Desktop\14&#32423;ASP&#26399;&#26411;&#32771;&#35797;_&#23828;&#25942;&#24464;&#23195;&#23195;\&#31532;&#19968;&#27425;&#20998;&#20139;\Scripts\FIR\SER\FIR_SER20141125.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9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52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2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5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oleObject" Target="../embeddings/oleObject38.bin"/><Relationship Id="rId7" Type="http://schemas.openxmlformats.org/officeDocument/2006/relationships/image" Target="../media/image57.tmp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58.wmf"/><Relationship Id="rId9" Type="http://schemas.openxmlformats.org/officeDocument/2006/relationships/image" Target="../media/image60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4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Leo\Desktop\14&#32423;ASP&#26399;&#26411;&#32771;&#35797;_&#23828;&#25942;&#24464;&#23195;&#23195;\&#31532;&#19968;&#27425;&#20998;&#20139;\Scripts\IIR\LMS\IIR_LMS20141127.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68.wmf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7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67.wmf"/><Relationship Id="rId5" Type="http://schemas.openxmlformats.org/officeDocument/2006/relationships/image" Target="../media/image64.wmf"/><Relationship Id="rId15" Type="http://schemas.openxmlformats.org/officeDocument/2006/relationships/image" Target="../media/image69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66.wmf"/><Relationship Id="rId14" Type="http://schemas.openxmlformats.org/officeDocument/2006/relationships/oleObject" Target="../embeddings/oleObject47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Leo\Desktop\14&#32423;ASP&#26399;&#26411;&#32771;&#35797;_&#23828;&#25942;&#24464;&#23195;&#23195;\&#31532;&#19968;&#27425;&#20998;&#20139;\Scripts\IIR\SER\IIR_SER20141127.m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76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50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79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82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84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86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87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88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62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Leo\Desktop\14&#32423;ASP&#26399;&#26411;&#32771;&#35797;_&#23828;&#25942;&#24464;&#23195;&#23195;\&#31532;&#19968;&#27425;&#20998;&#20139;\Scripts\Lattice\LMS\Lattice_LMS20141127.m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77.png"/><Relationship Id="rId4" Type="http://schemas.openxmlformats.org/officeDocument/2006/relationships/image" Target="../media/image93.wmf"/><Relationship Id="rId9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96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97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Leo\Desktop\14&#32423;ASP&#26399;&#26411;&#32771;&#35797;_&#23828;&#25942;&#24464;&#23195;&#23195;\&#31532;&#19968;&#27425;&#20998;&#20139;\Scripts\Lattice\SER\Lattice_SER20141127.m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tmp"/><Relationship Id="rId5" Type="http://schemas.openxmlformats.org/officeDocument/2006/relationships/image" Target="../media/image100.png"/><Relationship Id="rId4" Type="http://schemas.openxmlformats.org/officeDocument/2006/relationships/image" Target="../media/image102.tmp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68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69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7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86D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9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——Flow Chart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9109" y="3140592"/>
            <a:ext cx="2278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FIR_LMS.m</a:t>
            </a:r>
            <a:endParaRPr lang="en-US" altLang="zh-CN" sz="3600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2800" i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Script</a:t>
            </a:r>
            <a:endParaRPr lang="zh-CN" altLang="en-US" sz="2800" i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575" y="167147"/>
            <a:ext cx="2348065" cy="6460859"/>
          </a:xfrm>
          <a:prstGeom prst="rect">
            <a:avLst/>
          </a:prstGeom>
        </p:spPr>
      </p:pic>
      <p:sp>
        <p:nvSpPr>
          <p:cNvPr id="2" name="动作按钮: 文档 1">
            <a:hlinkClick r:id="rId4" action="ppaction://hlinkfile" highlightClick="1"/>
          </p:cNvPr>
          <p:cNvSpPr/>
          <p:nvPr/>
        </p:nvSpPr>
        <p:spPr>
          <a:xfrm>
            <a:off x="1300163" y="4217810"/>
            <a:ext cx="700087" cy="697090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69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in FIR Digital Filter Synthesis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28663" y="1928802"/>
          <a:ext cx="4857783" cy="802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1" name="Equation" r:id="rId4" imgW="1536480" imgH="253800" progId="Equation.DSMT4">
                  <p:embed/>
                </p:oleObj>
              </mc:Choice>
              <mc:Fallback>
                <p:oleObj name="Equation" r:id="rId4" imgW="1536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1928802"/>
                        <a:ext cx="4857783" cy="802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2357422" y="2857496"/>
          <a:ext cx="6119549" cy="989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2" name="Equation" r:id="rId6" imgW="2514600" imgH="406080" progId="Equation.DSMT4">
                  <p:embed/>
                </p:oleObj>
              </mc:Choice>
              <mc:Fallback>
                <p:oleObj name="Equation" r:id="rId6" imgW="25146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2857496"/>
                        <a:ext cx="6119549" cy="9890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2357422" y="4071942"/>
          <a:ext cx="3429024" cy="1025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3" name="Equation" r:id="rId8" imgW="1358640" imgH="406080" progId="Equation.DSMT4">
                  <p:embed/>
                </p:oleObj>
              </mc:Choice>
              <mc:Fallback>
                <p:oleObj name="Equation" r:id="rId8" imgW="13586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4071942"/>
                        <a:ext cx="3429024" cy="10255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75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in FIR Digital Filter Synthesis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285720" y="1524924"/>
          <a:ext cx="5286412" cy="832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5" name="Equation" r:id="rId4" imgW="1612800" imgH="253800" progId="Equation.DSMT4">
                  <p:embed/>
                </p:oleObj>
              </mc:Choice>
              <mc:Fallback>
                <p:oleObj name="Equation" r:id="rId4" imgW="1612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0" y="1524924"/>
                        <a:ext cx="5286412" cy="832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2000232" y="2529126"/>
          <a:ext cx="7072362" cy="97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6" name="Equation" r:id="rId6" imgW="2958840" imgH="406080" progId="Equation.DSMT4">
                  <p:embed/>
                </p:oleObj>
              </mc:Choice>
              <mc:Fallback>
                <p:oleObj name="Equation" r:id="rId6" imgW="29588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32" y="2529126"/>
                        <a:ext cx="7072362" cy="97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2071671" y="3515282"/>
          <a:ext cx="5429288" cy="1128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7" name="Equation" r:id="rId8" imgW="1955520" imgH="406080" progId="Equation.DSMT4">
                  <p:embed/>
                </p:oleObj>
              </mc:Choice>
              <mc:Fallback>
                <p:oleObj name="Equation" r:id="rId8" imgW="195552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71" y="3515282"/>
                        <a:ext cx="5429288" cy="11281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85720" y="4658290"/>
            <a:ext cx="54817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86D9F"/>
                </a:solidFill>
                <a:latin typeface="Calibri" panose="020F0502020204030204" pitchFamily="34" charset="0"/>
              </a:rPr>
              <a:t>Take </a:t>
            </a:r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these </a:t>
            </a:r>
            <a:r>
              <a:rPr lang="en-US" altLang="zh-CN" sz="2800" dirty="0">
                <a:solidFill>
                  <a:srgbClr val="286D9F"/>
                </a:solidFill>
                <a:latin typeface="Calibri" panose="020F0502020204030204" pitchFamily="34" charset="0"/>
              </a:rPr>
              <a:t>to the function above we can get the          and the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962395"/>
              </p:ext>
            </p:extLst>
          </p:nvPr>
        </p:nvGraphicFramePr>
        <p:xfrm>
          <a:off x="2071671" y="5008342"/>
          <a:ext cx="785818" cy="698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8" name="Equation" r:id="rId10" imgW="228600" imgH="203040" progId="Equation.DSMT4">
                  <p:embed/>
                </p:oleObj>
              </mc:Choice>
              <mc:Fallback>
                <p:oleObj name="Equation" r:id="rId10" imgW="2286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71" y="5008342"/>
                        <a:ext cx="785818" cy="6985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715087"/>
              </p:ext>
            </p:extLst>
          </p:nvPr>
        </p:nvGraphicFramePr>
        <p:xfrm>
          <a:off x="3919578" y="5078197"/>
          <a:ext cx="78581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9" name="Equation" r:id="rId12" imgW="253800" imgH="228600" progId="Equation.DSMT4">
                  <p:embed/>
                </p:oleObj>
              </mc:Choice>
              <mc:Fallback>
                <p:oleObj name="Equation" r:id="rId12" imgW="253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9578" y="5078197"/>
                        <a:ext cx="78581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54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in FIR Digital Filter Synthesis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713944"/>
              </p:ext>
            </p:extLst>
          </p:nvPr>
        </p:nvGraphicFramePr>
        <p:xfrm>
          <a:off x="964381" y="722262"/>
          <a:ext cx="4572032" cy="139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9" name="Equation" r:id="rId4" imgW="1460160" imgH="444240" progId="Equation.DSMT4">
                  <p:embed/>
                </p:oleObj>
              </mc:Choice>
              <mc:Fallback>
                <p:oleObj name="Equation" r:id="rId4" imgW="14601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381" y="722262"/>
                        <a:ext cx="4572032" cy="139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343956"/>
              </p:ext>
            </p:extLst>
          </p:nvPr>
        </p:nvGraphicFramePr>
        <p:xfrm>
          <a:off x="964381" y="2113750"/>
          <a:ext cx="3500462" cy="166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0" name="Equation" r:id="rId6" imgW="1384200" imgH="660240" progId="Equation.DSMT4">
                  <p:embed/>
                </p:oleObj>
              </mc:Choice>
              <mc:Fallback>
                <p:oleObj name="Equation" r:id="rId6" imgW="138420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381" y="2113750"/>
                        <a:ext cx="3500462" cy="16699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541525"/>
              </p:ext>
            </p:extLst>
          </p:nvPr>
        </p:nvGraphicFramePr>
        <p:xfrm>
          <a:off x="2440688" y="4382583"/>
          <a:ext cx="3786214" cy="1835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1" name="Equation" r:id="rId8" imgW="1676160" imgH="812520" progId="Equation.DSMT4">
                  <p:embed/>
                </p:oleObj>
              </mc:Choice>
              <mc:Fallback>
                <p:oleObj name="Equation" r:id="rId8" imgW="167616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0688" y="4382583"/>
                        <a:ext cx="3786214" cy="1835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25766" y="3821529"/>
            <a:ext cx="72160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86D9F"/>
                </a:solidFill>
                <a:latin typeface="Calibri" panose="020F0502020204030204" pitchFamily="34" charset="0"/>
              </a:rPr>
              <a:t>As for the  linear phase filter we can arrive</a:t>
            </a:r>
          </a:p>
        </p:txBody>
      </p:sp>
    </p:spTree>
    <p:extLst>
      <p:ext uri="{BB962C8B-B14F-4D97-AF65-F5344CB8AC3E}">
        <p14:creationId xmlns:p14="http://schemas.microsoft.com/office/powerpoint/2010/main" val="39306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in FIR Digital Filter Synthesis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3684" y="782565"/>
            <a:ext cx="6691954" cy="3847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1536918" y="4761966"/>
            <a:ext cx="598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286D9F"/>
                </a:solidFill>
                <a:latin typeface="Calibri" panose="020F0502020204030204" pitchFamily="34" charset="0"/>
              </a:rPr>
              <a:t>As we can see , the filter is symmetrical.</a:t>
            </a:r>
          </a:p>
        </p:txBody>
      </p:sp>
    </p:spTree>
    <p:extLst>
      <p:ext uri="{BB962C8B-B14F-4D97-AF65-F5344CB8AC3E}">
        <p14:creationId xmlns:p14="http://schemas.microsoft.com/office/powerpoint/2010/main" val="39101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in FIR Digital Filter Synthesis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5035" y="2097424"/>
            <a:ext cx="8412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286D9F"/>
                </a:solidFill>
                <a:latin typeface="Calibri" panose="020F0502020204030204" pitchFamily="34" charset="0"/>
              </a:rPr>
              <a:t>Use LMS algorithm and keep the Symmetric distribution.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059918"/>
              </p:ext>
            </p:extLst>
          </p:nvPr>
        </p:nvGraphicFramePr>
        <p:xfrm>
          <a:off x="1418039" y="3160300"/>
          <a:ext cx="6723259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1" name="Equation" r:id="rId4" imgW="2184120" imgH="672840" progId="Equation.DSMT4">
                  <p:embed/>
                </p:oleObj>
              </mc:Choice>
              <mc:Fallback>
                <p:oleObj name="Equation" r:id="rId4" imgW="218412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039" y="3160300"/>
                        <a:ext cx="6723259" cy="20717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778" y="2267142"/>
            <a:ext cx="710239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CHAP 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 Brief Applications </a:t>
            </a:r>
            <a:endParaRPr lang="en-US" altLang="zh-CN" sz="32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Adaptive Modeling of Multi-Path Channel</a:t>
            </a:r>
            <a:endParaRPr lang="en-US" altLang="zh-CN" sz="32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0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34114" y="5911334"/>
            <a:ext cx="412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4-2-1, basic architecture of transmitter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8" y="1824896"/>
            <a:ext cx="8918350" cy="33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83773" y="5961706"/>
            <a:ext cx="38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4-2-2, basic architecture of receiver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24" y="981820"/>
            <a:ext cx="5992551" cy="4894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174" y="6024102"/>
            <a:ext cx="1483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MultiPath.m</a:t>
            </a:r>
            <a:endParaRPr lang="en-US" altLang="zh-CN" sz="2000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1600" i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Script</a:t>
            </a:r>
            <a:endParaRPr lang="zh-CN" altLang="en-US" sz="1600" i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动作按钮: 文档 6">
            <a:hlinkClick r:id="rId4" action="ppaction://hlinkfile" highlightClick="1"/>
          </p:cNvPr>
          <p:cNvSpPr/>
          <p:nvPr/>
        </p:nvSpPr>
        <p:spPr>
          <a:xfrm>
            <a:off x="1585336" y="6019923"/>
            <a:ext cx="700087" cy="697090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0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13291" y="5961706"/>
            <a:ext cx="43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4-2-3, code to create PN sequence object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r="1288"/>
          <a:stretch/>
        </p:blipFill>
        <p:spPr>
          <a:xfrm>
            <a:off x="267751" y="2311594"/>
            <a:ext cx="8811691" cy="1887026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62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42873" y="596170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4-2-4, LMS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" y="2272443"/>
            <a:ext cx="9076225" cy="21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5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02537" y="5911334"/>
            <a:ext cx="478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1-1-2, Weights Adapting Procedure using LMS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t="7642" r="27779" b="8547"/>
          <a:stretch/>
        </p:blipFill>
        <p:spPr>
          <a:xfrm>
            <a:off x="1363814" y="787400"/>
            <a:ext cx="5803901" cy="530860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865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64729" y="5961706"/>
            <a:ext cx="486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4-2-5, FIR filter to simulate Multi-Path Channel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2" y="1688690"/>
            <a:ext cx="8369128" cy="3363294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458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19103" y="5961706"/>
            <a:ext cx="615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4-2-6, message encoding and sequence modulating function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5" b="52017"/>
          <a:stretch/>
        </p:blipFill>
        <p:spPr>
          <a:xfrm>
            <a:off x="184003" y="1452715"/>
            <a:ext cx="8684687" cy="3758381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052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5"/>
          <a:stretch/>
        </p:blipFill>
        <p:spPr>
          <a:xfrm>
            <a:off x="65233" y="1528240"/>
            <a:ext cx="9078767" cy="35418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9103" y="5961706"/>
            <a:ext cx="615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4-2-6, message encoding and sequence modulating function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58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69496" y="5961706"/>
            <a:ext cx="32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4-2-7, demodulating function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8" y="1899935"/>
            <a:ext cx="8682852" cy="2455756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963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24438" y="5961706"/>
            <a:ext cx="274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4-2-8, message decoder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27"/>
          <a:stretch/>
        </p:blipFill>
        <p:spPr>
          <a:xfrm>
            <a:off x="209428" y="1199536"/>
            <a:ext cx="4574748" cy="3598606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03"/>
          <a:stretch/>
        </p:blipFill>
        <p:spPr>
          <a:xfrm>
            <a:off x="4497246" y="1199536"/>
            <a:ext cx="4574748" cy="3229897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00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5" t="8225" r="11868" b="5179"/>
          <a:stretch/>
        </p:blipFill>
        <p:spPr>
          <a:xfrm>
            <a:off x="908487" y="678425"/>
            <a:ext cx="6918350" cy="54372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575" y="5961706"/>
            <a:ext cx="782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4-2-9, comparison between original sequence, desire signal and adapted signal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In first 500 iterations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036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7710" r="12282" b="5457"/>
          <a:stretch/>
        </p:blipFill>
        <p:spPr>
          <a:xfrm>
            <a:off x="953729" y="757084"/>
            <a:ext cx="6735097" cy="53192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2571" y="5961706"/>
            <a:ext cx="828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4-2-10,  detailed comparison between desire signal, adapted PN0 and adapted PN1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In first 512-544 iterations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299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0967" y="5961706"/>
            <a:ext cx="731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4-2-11, comparison between transmitted bits, received bits and error bits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In first 500 bits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4" t="3822" r="9355" b="5380"/>
          <a:stretch/>
        </p:blipFill>
        <p:spPr>
          <a:xfrm>
            <a:off x="1120876" y="757085"/>
            <a:ext cx="6833421" cy="5329084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292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0" t="8378" r="11055" b="5437"/>
          <a:stretch/>
        </p:blipFill>
        <p:spPr>
          <a:xfrm>
            <a:off x="1140542" y="776748"/>
            <a:ext cx="6735097" cy="52995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0652" y="5961706"/>
            <a:ext cx="8013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4-2-12, comparison between original sequence, desire signal and adapted signal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In last 9550-9600 iterations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78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9" t="7613" r="10754" b="5142"/>
          <a:stretch/>
        </p:blipFill>
        <p:spPr>
          <a:xfrm>
            <a:off x="983226" y="717755"/>
            <a:ext cx="6813756" cy="53389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2571" y="5961706"/>
            <a:ext cx="828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4-2-13,  detailed comparison between desire signal, adapted PN0 and adapted PN1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In last 90256-90288 iterations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24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04531" y="5911334"/>
            <a:ext cx="26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1-1-3, Learning Curves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61" y="1630306"/>
            <a:ext cx="5760582" cy="40719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066" y="1630306"/>
            <a:ext cx="5760582" cy="40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1" t="3409" r="9536" b="5369"/>
          <a:stretch/>
        </p:blipFill>
        <p:spPr>
          <a:xfrm>
            <a:off x="1209368" y="727588"/>
            <a:ext cx="6764593" cy="53192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7353" y="5961706"/>
            <a:ext cx="8199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4-2-14, detailed comparison between transmitted bits, received bits and error bits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In last 600 bits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839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50586" y="5961706"/>
            <a:ext cx="20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4-2-15, error bits</a:t>
            </a:r>
          </a:p>
        </p:txBody>
      </p:sp>
      <p:sp>
        <p:nvSpPr>
          <p:cNvPr id="7" name="右箭头 6"/>
          <p:cNvSpPr/>
          <p:nvPr/>
        </p:nvSpPr>
        <p:spPr>
          <a:xfrm>
            <a:off x="2867972" y="2969791"/>
            <a:ext cx="2851354" cy="688258"/>
          </a:xfrm>
          <a:prstGeom prst="rightArrow">
            <a:avLst/>
          </a:prstGeom>
          <a:solidFill>
            <a:srgbClr val="286D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49268" y="1263965"/>
            <a:ext cx="202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First 10 frames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06307" y="1263965"/>
            <a:ext cx="1992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Last 10 frames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12380" y="5273447"/>
                <a:ext cx="8169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128 error bits in 9600 bits, the rate of error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280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800" b="0" i="0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80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0" i="0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33</m:t>
                    </m:r>
                    <m:r>
                      <a:rPr lang="zh-CN" altLang="en-US" sz="280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zh-CN" altLang="en-US" sz="2800" dirty="0">
                  <a:solidFill>
                    <a:srgbClr val="286D9F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80" y="5273447"/>
                <a:ext cx="8169737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45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r="-1"/>
          <a:stretch/>
        </p:blipFill>
        <p:spPr>
          <a:xfrm>
            <a:off x="1622322" y="1648659"/>
            <a:ext cx="1145845" cy="3761423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71" y="1648659"/>
            <a:ext cx="1207584" cy="37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7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t="6480" r="7461" b="4857"/>
          <a:stretch/>
        </p:blipFill>
        <p:spPr>
          <a:xfrm>
            <a:off x="1189703" y="707923"/>
            <a:ext cx="6951407" cy="53684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02151" y="6001035"/>
            <a:ext cx="519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4-2-16, learning Curve and Error Bits/500 Samples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66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23174" y="6001035"/>
            <a:ext cx="474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4-2-17, brief block figure about this modeling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7" y="880705"/>
            <a:ext cx="8725538" cy="489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156653"/>
              </p:ext>
            </p:extLst>
          </p:nvPr>
        </p:nvGraphicFramePr>
        <p:xfrm>
          <a:off x="2554288" y="3605213"/>
          <a:ext cx="3527425" cy="132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2" name="Equation" r:id="rId4" imgW="1218960" imgH="457200" progId="Equation.DSMT4">
                  <p:embed/>
                </p:oleObj>
              </mc:Choice>
              <mc:Fallback>
                <p:oleObj name="Equation" r:id="rId4" imgW="12189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4288" y="3605213"/>
                        <a:ext cx="3527425" cy="132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952256"/>
              </p:ext>
            </p:extLst>
          </p:nvPr>
        </p:nvGraphicFramePr>
        <p:xfrm>
          <a:off x="3931867" y="1506209"/>
          <a:ext cx="3533775" cy="144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3" name="Equation" r:id="rId6" imgW="1739880" imgH="711000" progId="Equation.DSMT4">
                  <p:embed/>
                </p:oleObj>
              </mc:Choice>
              <mc:Fallback>
                <p:oleObj name="Equation" r:id="rId6" imgW="17398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1867" y="1506209"/>
                        <a:ext cx="3533775" cy="1443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11982" y="982989"/>
            <a:ext cx="734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Base on the properties of PN sequence in </a:t>
            </a:r>
            <a:r>
              <a:rPr lang="en-US" altLang="zh-CN" sz="28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Matlab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6111" y="1864593"/>
            <a:ext cx="1613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Coherence Function</a:t>
            </a:r>
            <a:endParaRPr lang="zh-CN" altLang="en-US" sz="24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2489084" y="1963671"/>
            <a:ext cx="1015770" cy="688258"/>
          </a:xfrm>
          <a:prstGeom prst="rightArrow">
            <a:avLst/>
          </a:prstGeom>
          <a:solidFill>
            <a:srgbClr val="286D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3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201363"/>
              </p:ext>
            </p:extLst>
          </p:nvPr>
        </p:nvGraphicFramePr>
        <p:xfrm>
          <a:off x="800100" y="1784350"/>
          <a:ext cx="7743825" cy="320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4" name="Equation" r:id="rId4" imgW="2819160" imgH="1168200" progId="Equation.DSMT4">
                  <p:embed/>
                </p:oleObj>
              </mc:Choice>
              <mc:Fallback>
                <p:oleObj name="Equation" r:id="rId4" imgW="281916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0100" y="1784350"/>
                        <a:ext cx="7743825" cy="320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917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71541"/>
              </p:ext>
            </p:extLst>
          </p:nvPr>
        </p:nvGraphicFramePr>
        <p:xfrm>
          <a:off x="608011" y="2874555"/>
          <a:ext cx="7792230" cy="198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8" name="Equation" r:id="rId4" imgW="2603160" imgH="660240" progId="Equation.DSMT4">
                  <p:embed/>
                </p:oleObj>
              </mc:Choice>
              <mc:Fallback>
                <p:oleObj name="Equation" r:id="rId4" imgW="26031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011" y="2874555"/>
                        <a:ext cx="7792230" cy="1982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734473"/>
              </p:ext>
            </p:extLst>
          </p:nvPr>
        </p:nvGraphicFramePr>
        <p:xfrm>
          <a:off x="608011" y="1853642"/>
          <a:ext cx="3709989" cy="527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9" name="Equation" r:id="rId6" imgW="1612800" imgH="228600" progId="Equation.DSMT4">
                  <p:embed/>
                </p:oleObj>
              </mc:Choice>
              <mc:Fallback>
                <p:oleObj name="Equation" r:id="rId6" imgW="1612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011" y="1853642"/>
                        <a:ext cx="3709989" cy="527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38781"/>
              </p:ext>
            </p:extLst>
          </p:nvPr>
        </p:nvGraphicFramePr>
        <p:xfrm>
          <a:off x="608011" y="1346053"/>
          <a:ext cx="6972660" cy="507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0" name="Equation" r:id="rId8" imgW="3314520" imgH="241200" progId="Equation.DSMT4">
                  <p:embed/>
                </p:oleObj>
              </mc:Choice>
              <mc:Fallback>
                <p:oleObj name="Equation" r:id="rId8" imgW="3314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8011" y="1346053"/>
                        <a:ext cx="6972660" cy="507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698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670085"/>
              </p:ext>
            </p:extLst>
          </p:nvPr>
        </p:nvGraphicFramePr>
        <p:xfrm>
          <a:off x="1462391" y="1118418"/>
          <a:ext cx="5183189" cy="1021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9" name="Equation" r:id="rId4" imgW="2133360" imgH="419040" progId="Equation.DSMT4">
                  <p:embed/>
                </p:oleObj>
              </mc:Choice>
              <mc:Fallback>
                <p:oleObj name="Equation" r:id="rId4" imgW="21333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2391" y="1118418"/>
                        <a:ext cx="5183189" cy="1021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155786"/>
              </p:ext>
            </p:extLst>
          </p:nvPr>
        </p:nvGraphicFramePr>
        <p:xfrm>
          <a:off x="1462391" y="2393548"/>
          <a:ext cx="6441718" cy="98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0" name="Equation" r:id="rId6" imgW="2743200" imgH="419040" progId="Equation.DSMT4">
                  <p:embed/>
                </p:oleObj>
              </mc:Choice>
              <mc:Fallback>
                <p:oleObj name="Equation" r:id="rId6" imgW="27432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2391" y="2393548"/>
                        <a:ext cx="6441718" cy="987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765978"/>
              </p:ext>
            </p:extLst>
          </p:nvPr>
        </p:nvGraphicFramePr>
        <p:xfrm>
          <a:off x="1462390" y="3668676"/>
          <a:ext cx="6622429" cy="1771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1" name="Equation" r:id="rId8" imgW="2666880" imgH="711000" progId="Equation.DSMT4">
                  <p:embed/>
                </p:oleObj>
              </mc:Choice>
              <mc:Fallback>
                <p:oleObj name="Equation" r:id="rId8" imgW="26668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62390" y="3668676"/>
                        <a:ext cx="6622429" cy="1771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770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915637"/>
              </p:ext>
            </p:extLst>
          </p:nvPr>
        </p:nvGraphicFramePr>
        <p:xfrm>
          <a:off x="170168" y="1118418"/>
          <a:ext cx="6338888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0" name="Equation" r:id="rId4" imgW="2997000" imgH="253800" progId="Equation.DSMT4">
                  <p:embed/>
                </p:oleObj>
              </mc:Choice>
              <mc:Fallback>
                <p:oleObj name="Equation" r:id="rId4" imgW="2997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168" y="1118418"/>
                        <a:ext cx="6338888" cy="53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649745"/>
              </p:ext>
            </p:extLst>
          </p:nvPr>
        </p:nvGraphicFramePr>
        <p:xfrm>
          <a:off x="170168" y="1879600"/>
          <a:ext cx="8920162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1" name="Equation" r:id="rId6" imgW="4635360" imgH="939600" progId="Equation.DSMT4">
                  <p:embed/>
                </p:oleObj>
              </mc:Choice>
              <mc:Fallback>
                <p:oleObj name="Equation" r:id="rId6" imgW="463536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0168" y="1879600"/>
                        <a:ext cx="8920162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39645" y="3918720"/>
                <a:ext cx="41827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 smtClean="0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286D9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286D9F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sz="2400">
                                <a:solidFill>
                                  <a:srgbClr val="286D9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zh-CN" altLang="en-US" sz="2400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0.191+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286D9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286D9F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286D9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(0</m:t>
                        </m:r>
                      </m:e>
                    </m:d>
                  </m:oMath>
                </a14:m>
                <a:r>
                  <a:rPr lang="en-US" altLang="zh-CN" sz="2400" dirty="0" smtClean="0">
                    <a:solidFill>
                      <a:srgbClr val="286D9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5" y="3918720"/>
                <a:ext cx="4182757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187" t="-130263" r="-11079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418309"/>
              </p:ext>
            </p:extLst>
          </p:nvPr>
        </p:nvGraphicFramePr>
        <p:xfrm>
          <a:off x="808471" y="4416382"/>
          <a:ext cx="31273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2" name="Equation" r:id="rId9" imgW="1460160" imgH="228600" progId="Equation.DSMT4">
                  <p:embed/>
                </p:oleObj>
              </mc:Choice>
              <mc:Fallback>
                <p:oleObj name="Equation" r:id="rId9" imgW="1460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8471" y="4416382"/>
                        <a:ext cx="3127375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012132"/>
              </p:ext>
            </p:extLst>
          </p:nvPr>
        </p:nvGraphicFramePr>
        <p:xfrm>
          <a:off x="739645" y="4942917"/>
          <a:ext cx="79613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3" name="Equation" r:id="rId11" imgW="3784320" imgH="241200" progId="Equation.DSMT4">
                  <p:embed/>
                </p:oleObj>
              </mc:Choice>
              <mc:Fallback>
                <p:oleObj name="Equation" r:id="rId11" imgW="37843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9645" y="4942917"/>
                        <a:ext cx="7961312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39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3" t="8828" r="13151" b="6150"/>
          <a:stretch/>
        </p:blipFill>
        <p:spPr>
          <a:xfrm>
            <a:off x="1012723" y="688259"/>
            <a:ext cx="6794090" cy="53979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95778" y="6001035"/>
            <a:ext cx="420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4-2-18, learning Curves in different SNR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832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33626" y="5911334"/>
            <a:ext cx="674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1-1-4, Learning Curves of starting from [0,0] in different step length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662447"/>
            <a:ext cx="7810500" cy="55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9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10362" r="1070" b="6349"/>
          <a:stretch/>
        </p:blipFill>
        <p:spPr>
          <a:xfrm>
            <a:off x="875071" y="727588"/>
            <a:ext cx="8082116" cy="54175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95778" y="6001035"/>
            <a:ext cx="420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4-2-19, learning Curves in different SNR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920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9074" r="11898" b="4537"/>
          <a:stretch/>
        </p:blipFill>
        <p:spPr>
          <a:xfrm>
            <a:off x="4497251" y="1734223"/>
            <a:ext cx="4548417" cy="36510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45196" y="6001035"/>
            <a:ext cx="430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4-2-20, Outputs from slave filters and </a:t>
            </a:r>
            <a:r>
              <a:rPr lang="en-US" altLang="zh-CN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Dk</a:t>
            </a:r>
            <a:endParaRPr lang="en-US" altLang="zh-CN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7710" r="12282" b="5457"/>
          <a:stretch/>
        </p:blipFill>
        <p:spPr>
          <a:xfrm>
            <a:off x="10407" y="1787914"/>
            <a:ext cx="4486844" cy="35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5" t="7526" r="13326" b="5458"/>
          <a:stretch/>
        </p:blipFill>
        <p:spPr>
          <a:xfrm>
            <a:off x="1347019" y="776749"/>
            <a:ext cx="6567950" cy="532908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75134" y="6001035"/>
            <a:ext cx="544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4-2-21, Comparison between Original and Optimized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359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of Multi-Path Channel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9299" y="3323067"/>
            <a:ext cx="84960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Conclusion:</a:t>
            </a:r>
          </a:p>
          <a:p>
            <a:r>
              <a:rPr lang="en-US" altLang="zh-CN" sz="32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We could achieve better performance by </a:t>
            </a:r>
            <a:r>
              <a:rPr lang="en-US" altLang="zh-CN" sz="4000" b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doubling the coefficients of slave filters</a:t>
            </a:r>
            <a:r>
              <a:rPr lang="en-US" altLang="zh-CN" sz="32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 in this 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69299" y="1252054"/>
                <a:ext cx="788495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After optimization, there’re only </a:t>
                </a:r>
                <a:r>
                  <a:rPr lang="en-US" altLang="zh-CN" sz="2800" b="1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71 error bits</a:t>
                </a:r>
                <a:r>
                  <a:rPr lang="en-US" altLang="zh-CN" sz="28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, which is nearly reduced by </a:t>
                </a:r>
                <a:r>
                  <a:rPr lang="en-US" altLang="zh-CN" sz="2800" b="1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44.53%</a:t>
                </a:r>
                <a:r>
                  <a:rPr lang="en-US" altLang="zh-CN" sz="28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, in 9600 bits. The rate of error bits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b="1" i="1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zh-CN" altLang="en-US" sz="2800" b="1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800" b="1" i="0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en-US" sz="2800" b="1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1" i="0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𝟕𝟒</m:t>
                    </m:r>
                    <m:r>
                      <a:rPr lang="zh-CN" altLang="en-US" sz="2800" b="1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zh-CN" altLang="en-US" sz="2800" b="1" dirty="0">
                  <a:solidFill>
                    <a:srgbClr val="286D9F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99" y="1252054"/>
                <a:ext cx="7884958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546" t="-3947" r="-1855" b="-1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2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22720" y="1871817"/>
            <a:ext cx="4934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</a:t>
            </a:r>
            <a:endParaRPr lang="zh-CN" altLang="en-US" sz="96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5770" y="3223831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Thanks for Your Listening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880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13383" y="5911334"/>
            <a:ext cx="698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86D9F"/>
                </a:solidFill>
                <a:latin typeface="Calibri" panose="020F0502020204030204" pitchFamily="34" charset="0"/>
              </a:rPr>
              <a:t>Fig </a:t>
            </a:r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1-1-5, </a:t>
            </a:r>
            <a:r>
              <a:rPr lang="en-US" altLang="zh-CN" dirty="0">
                <a:solidFill>
                  <a:srgbClr val="286D9F"/>
                </a:solidFill>
                <a:latin typeface="Calibri" panose="020F0502020204030204" pitchFamily="34" charset="0"/>
              </a:rPr>
              <a:t>Learning Curves of starting from </a:t>
            </a:r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[4,-10</a:t>
            </a:r>
            <a:r>
              <a:rPr lang="en-US" altLang="zh-CN" dirty="0">
                <a:solidFill>
                  <a:srgbClr val="286D9F"/>
                </a:solidFill>
                <a:latin typeface="Calibri" panose="020F0502020204030204" pitchFamily="34" charset="0"/>
              </a:rPr>
              <a:t>] in different step length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662447"/>
            <a:ext cx="7810499" cy="55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3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4630" y="5911334"/>
            <a:ext cx="782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1-1-6, Detailed Learning Curves of starting from [4,-10] in different step length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662447"/>
            <a:ext cx="7810499" cy="552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498" y="3829675"/>
            <a:ext cx="4409888" cy="3117226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19233336">
            <a:off x="3445982" y="4711785"/>
            <a:ext cx="1855145" cy="63225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clrChange>
              <a:clrFrom>
                <a:srgbClr val="FFFCDF"/>
              </a:clrFrom>
              <a:clrTo>
                <a:srgbClr val="FFFC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501878"/>
            <a:ext cx="6642100" cy="3268167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>
            <a:clrChange>
              <a:clrFrom>
                <a:srgbClr val="FFFCDF"/>
              </a:clrFrom>
              <a:clrTo>
                <a:srgbClr val="FFFC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96" y="520945"/>
            <a:ext cx="2640404" cy="16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7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clrChange>
              <a:clrFrom>
                <a:srgbClr val="FFFCDF"/>
              </a:clrFrom>
              <a:clrTo>
                <a:srgbClr val="FFFC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3" y="484648"/>
            <a:ext cx="5015887" cy="2468008"/>
          </a:xfrm>
          <a:prstGeom prst="rect">
            <a:avLst/>
          </a:prstGeo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5">
            <a:clrChange>
              <a:clrFrom>
                <a:srgbClr val="FFFCDF"/>
              </a:clrFrom>
              <a:clrTo>
                <a:srgbClr val="FFFC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96" y="766806"/>
            <a:ext cx="2640404" cy="16496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4341" y="2680877"/>
            <a:ext cx="242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For </a:t>
            </a:r>
            <a:r>
              <a:rPr lang="el-GR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μ</a:t>
            </a:r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=0.05: 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008928"/>
              </p:ext>
            </p:extLst>
          </p:nvPr>
        </p:nvGraphicFramePr>
        <p:xfrm>
          <a:off x="1055688" y="3552315"/>
          <a:ext cx="7275206" cy="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5" name="Equation" r:id="rId6" imgW="2755800" imgH="228600" progId="Equation.DSMT4">
                  <p:embed/>
                </p:oleObj>
              </mc:Choice>
              <mc:Fallback>
                <p:oleObj name="Equation" r:id="rId6" imgW="2755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5688" y="3552315"/>
                        <a:ext cx="7275206" cy="60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14341" y="4088473"/>
            <a:ext cx="219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For </a:t>
            </a:r>
            <a:r>
              <a:rPr lang="el-GR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μ</a:t>
            </a:r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=0.1: 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244363"/>
              </p:ext>
            </p:extLst>
          </p:nvPr>
        </p:nvGraphicFramePr>
        <p:xfrm>
          <a:off x="955675" y="4959350"/>
          <a:ext cx="7477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6" name="Equation" r:id="rId8" imgW="2831760" imgH="228600" progId="Equation.DSMT4">
                  <p:embed/>
                </p:oleObj>
              </mc:Choice>
              <mc:Fallback>
                <p:oleObj name="Equation" r:id="rId8" imgW="2831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55675" y="4959350"/>
                        <a:ext cx="7477125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457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4129" y="2457329"/>
            <a:ext cx="7972824" cy="1085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1-2 FIR LMS/Newton Algorithm</a:t>
            </a:r>
          </a:p>
        </p:txBody>
      </p:sp>
    </p:spTree>
    <p:extLst>
      <p:ext uri="{BB962C8B-B14F-4D97-AF65-F5344CB8AC3E}">
        <p14:creationId xmlns:p14="http://schemas.microsoft.com/office/powerpoint/2010/main" val="10871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LMS/Newton——Theoretical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6935" y="1446772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NM: 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324751"/>
              </p:ext>
            </p:extLst>
          </p:nvPr>
        </p:nvGraphicFramePr>
        <p:xfrm>
          <a:off x="3186113" y="1450165"/>
          <a:ext cx="3281362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" name="Equation" r:id="rId4" imgW="1231560" imgH="241200" progId="Equation.DSMT4">
                  <p:embed/>
                </p:oleObj>
              </mc:Choice>
              <mc:Fallback>
                <p:oleObj name="Equation" r:id="rId4" imgW="12315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6113" y="1450165"/>
                        <a:ext cx="3281362" cy="642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24660" y="2563800"/>
                <a:ext cx="6183809" cy="473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Considering to replace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with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solidFill>
                                  <a:srgbClr val="286D9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0" smtClean="0">
                                <a:solidFill>
                                  <a:srgbClr val="286D9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>
                                <a:solidFill>
                                  <a:srgbClr val="286D9F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40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=−2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3600" dirty="0" smtClean="0">
                  <a:solidFill>
                    <a:srgbClr val="286D9F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0" y="2563800"/>
                <a:ext cx="6183809" cy="473784"/>
              </a:xfrm>
              <a:prstGeom prst="rect">
                <a:avLst/>
              </a:prstGeom>
              <a:blipFill rotWithShape="0">
                <a:blip r:embed="rId6"/>
                <a:stretch>
                  <a:fillRect l="-1478" t="-7792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136760"/>
              </p:ext>
            </p:extLst>
          </p:nvPr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3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24660" y="3020367"/>
                <a:ext cx="44782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And regard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𝐴𝑉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zh-CN" sz="2400" b="0" i="1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zh-CN" sz="24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 scale factor. 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0" y="3020367"/>
                <a:ext cx="4478214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2041" t="-10526" r="-108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913168" y="4507244"/>
            <a:ext cx="2881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LMS/Newton: 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907783"/>
              </p:ext>
            </p:extLst>
          </p:nvPr>
        </p:nvGraphicFramePr>
        <p:xfrm>
          <a:off x="3723635" y="4507244"/>
          <a:ext cx="439737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4" name="Equation" r:id="rId10" imgW="1650960" imgH="241200" progId="Equation.DSMT4">
                  <p:embed/>
                </p:oleObj>
              </mc:Choice>
              <mc:Fallback>
                <p:oleObj name="Equation" r:id="rId10" imgW="1650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23635" y="4507244"/>
                        <a:ext cx="4397375" cy="642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24660" y="3795299"/>
            <a:ext cx="3151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286D9F"/>
                </a:solidFill>
                <a:latin typeface="Calibri" panose="020F0502020204030204" pitchFamily="34" charset="0"/>
              </a:rPr>
              <a:t>we will arrive at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5720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6083" y="2403475"/>
            <a:ext cx="7350919" cy="1234727"/>
          </a:xfrm>
        </p:spPr>
        <p:txBody>
          <a:bodyPr/>
          <a:lstStyle/>
          <a:p>
            <a:r>
              <a:rPr lang="en-US" altLang="zh-CN" sz="495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eiryo" panose="020B0604030504040204" pitchFamily="34" charset="-128"/>
              </a:rPr>
              <a:t>Implementations &amp; Analysis </a:t>
            </a:r>
            <a:r>
              <a:rPr lang="en-US" altLang="zh-CN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7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of Adaptive </a:t>
            </a:r>
            <a:r>
              <a:rPr lang="en-US" altLang="zh-CN" sz="27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FIR, </a:t>
            </a:r>
            <a:r>
              <a:rPr lang="en-US" altLang="zh-CN" sz="27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IIR and Lattice Structures</a:t>
            </a:r>
            <a:endParaRPr lang="zh-CN" altLang="en-US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18798" y="5502719"/>
            <a:ext cx="5825202" cy="822674"/>
          </a:xfrm>
        </p:spPr>
        <p:txBody>
          <a:bodyPr>
            <a:normAutofit/>
          </a:bodyPr>
          <a:lstStyle/>
          <a:p>
            <a:r>
              <a:rPr lang="en-US" altLang="zh-CN" sz="2100" dirty="0"/>
              <a:t> 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Cui </a:t>
            </a:r>
            <a:r>
              <a:rPr lang="en-US" altLang="zh-CN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Ao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Xu </a:t>
            </a:r>
            <a:r>
              <a:rPr lang="en-US" altLang="zh-CN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Yuanyuan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Wang Li (Ahmed)</a:t>
            </a:r>
            <a:endParaRPr lang="zh-CN" altLang="en-US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6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" y="1007908"/>
            <a:ext cx="9144000" cy="3705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618" y="5167556"/>
            <a:ext cx="674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1-2-1, A 2-weight Adaptive FIR,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N=16, Random Signal is a Gaussian White Noise with its power = 0.01</a:t>
            </a:r>
            <a:endParaRPr lang="zh-CN" altLang="en-US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LMS/Newton——Simulation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137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LMS/Newton——Flow Chart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3160256"/>
            <a:ext cx="3769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FIR_LMSNewton.m</a:t>
            </a:r>
            <a:endParaRPr lang="en-US" altLang="zh-CN" sz="2800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2000" i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Script</a:t>
            </a:r>
            <a:endParaRPr lang="zh-CN" altLang="en-US" sz="2000" i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526" y="0"/>
            <a:ext cx="3002222" cy="6749620"/>
          </a:xfrm>
          <a:prstGeom prst="rect">
            <a:avLst/>
          </a:prstGeom>
        </p:spPr>
      </p:pic>
      <p:sp>
        <p:nvSpPr>
          <p:cNvPr id="6" name="动作按钮: 文档 5">
            <a:hlinkClick r:id="rId4" action="ppaction://hlinkfile" highlightClick="1"/>
          </p:cNvPr>
          <p:cNvSpPr/>
          <p:nvPr/>
        </p:nvSpPr>
        <p:spPr>
          <a:xfrm>
            <a:off x="1534735" y="4114363"/>
            <a:ext cx="700087" cy="697090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4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84027" y="5911334"/>
            <a:ext cx="562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1-2-2, Weights Adapting Procedure using LMS/Newton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t="7358" r="26038" b="7747"/>
          <a:stretch/>
        </p:blipFill>
        <p:spPr>
          <a:xfrm>
            <a:off x="1592826" y="894735"/>
            <a:ext cx="5771535" cy="5171768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LMS/Newton——Simulation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98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04531" y="5911334"/>
            <a:ext cx="26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1-2-3, Learning Curves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LMS/Newton——Simulation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61" y="1630306"/>
            <a:ext cx="5760582" cy="40719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066" y="1630306"/>
            <a:ext cx="5760582" cy="407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9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13402" y="5911334"/>
            <a:ext cx="698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1-2-4, Learning Curves of starting from [4,-10] in different step length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LMS/Newton——Simulation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662447"/>
            <a:ext cx="7810499" cy="55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6137" y="2339343"/>
            <a:ext cx="6266524" cy="12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1-3 FIR SER Algorithm</a:t>
            </a:r>
          </a:p>
        </p:txBody>
      </p:sp>
    </p:spTree>
    <p:extLst>
      <p:ext uri="{BB962C8B-B14F-4D97-AF65-F5344CB8AC3E}">
        <p14:creationId xmlns:p14="http://schemas.microsoft.com/office/powerpoint/2010/main" val="127402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136760"/>
              </p:ext>
            </p:extLst>
          </p:nvPr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663312" y="1428018"/>
            <a:ext cx="3111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Good </a:t>
            </a:r>
            <a:r>
              <a:rPr lang="en-US" altLang="zh-CN" sz="2400" dirty="0">
                <a:solidFill>
                  <a:srgbClr val="286D9F"/>
                </a:solidFill>
                <a:latin typeface="Calibri" panose="020F0502020204030204" pitchFamily="34" charset="0"/>
              </a:rPr>
              <a:t>but </a:t>
            </a:r>
            <a:r>
              <a:rPr lang="en-US" altLang="zh-CN" sz="24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Unattainable </a:t>
            </a:r>
            <a:endParaRPr lang="zh-CN" altLang="en-US" sz="24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711629" y="1751270"/>
            <a:ext cx="0" cy="449733"/>
          </a:xfrm>
          <a:prstGeom prst="straightConnector1">
            <a:avLst/>
          </a:prstGeom>
          <a:ln w="31750">
            <a:solidFill>
              <a:srgbClr val="286D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711629" y="2201003"/>
            <a:ext cx="1111046" cy="0"/>
          </a:xfrm>
          <a:prstGeom prst="line">
            <a:avLst/>
          </a:prstGeom>
          <a:ln w="31750">
            <a:solidFill>
              <a:srgbClr val="286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544094" y="2131860"/>
            <a:ext cx="3600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Also a </a:t>
            </a:r>
            <a:r>
              <a:rPr lang="en-US" altLang="zh-CN" sz="3600" b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KEY POINT!</a:t>
            </a:r>
            <a:endParaRPr lang="zh-CN" altLang="en-US" sz="3600" b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349" y="1397242"/>
            <a:ext cx="228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LMS/Newton: 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29564"/>
              </p:ext>
            </p:extLst>
          </p:nvPr>
        </p:nvGraphicFramePr>
        <p:xfrm>
          <a:off x="2337218" y="1415698"/>
          <a:ext cx="3326094" cy="486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" name="Equation" r:id="rId6" imgW="1650960" imgH="241200" progId="Equation.DSMT4">
                  <p:embed/>
                </p:oleObj>
              </mc:Choice>
              <mc:Fallback>
                <p:oleObj name="Equation" r:id="rId6" imgW="1650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37218" y="1415698"/>
                        <a:ext cx="3326094" cy="486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36349" y="3221279"/>
                <a:ext cx="886214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000" dirty="0" smtClean="0">
                  <a:solidFill>
                    <a:srgbClr val="286D9F"/>
                  </a:solidFill>
                  <a:latin typeface="Calibri" panose="020F0502020204030204" pitchFamily="34" charset="0"/>
                </a:endParaRPr>
              </a:p>
              <a:p>
                <a:r>
                  <a:rPr lang="en-US" altLang="zh-CN" sz="28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What if we could </a:t>
                </a:r>
                <a:r>
                  <a:rPr lang="en-US" altLang="zh-CN" sz="2800" b="1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estimate</a:t>
                </a:r>
                <a:r>
                  <a:rPr lang="en-US" altLang="zh-CN" sz="28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b="1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b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zh-CN" altLang="en-US" sz="2800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8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and </a:t>
                </a:r>
                <a:r>
                  <a:rPr lang="en-US" altLang="zh-CN" sz="2800" b="1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improve it </a:t>
                </a:r>
                <a:r>
                  <a:rPr lang="en-US" altLang="zh-CN" sz="28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by each iteration?</a:t>
                </a:r>
                <a:endParaRPr lang="zh-CN" altLang="en-US" sz="2800" dirty="0">
                  <a:solidFill>
                    <a:srgbClr val="286D9F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49" y="3221279"/>
                <a:ext cx="8862145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1376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39628" y="2185072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dirty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We have seen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b="1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zh-CN" altLang="en-US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1" i="1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allows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zh-CN" dirty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 to take the direct path rather than the path of SDM.</a:t>
                </a: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8" y="2185072"/>
                <a:ext cx="4572000" cy="646331"/>
              </a:xfrm>
              <a:prstGeom prst="rect">
                <a:avLst/>
              </a:prstGeom>
              <a:blipFill rotWithShape="0">
                <a:blip r:embed="rId9"/>
                <a:stretch>
                  <a:fillRect l="-120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6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20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349" y="1397242"/>
            <a:ext cx="733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Under stationary conditions &amp; finite number of </a:t>
            </a:r>
            <a:r>
              <a:rPr lang="zh-CN" altLang="en-US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𝐗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531095"/>
              </p:ext>
            </p:extLst>
          </p:nvPr>
        </p:nvGraphicFramePr>
        <p:xfrm>
          <a:off x="4709120" y="2159587"/>
          <a:ext cx="308192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1" name="Equation" r:id="rId4" imgW="1218960" imgH="431640" progId="Equation.DSMT4">
                  <p:embed/>
                </p:oleObj>
              </mc:Choice>
              <mc:Fallback>
                <p:oleObj name="Equation" r:id="rId4" imgW="12189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9120" y="2159587"/>
                        <a:ext cx="3081923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/>
          <p:cNvCxnSpPr/>
          <p:nvPr/>
        </p:nvCxnSpPr>
        <p:spPr>
          <a:xfrm>
            <a:off x="4247137" y="2701653"/>
            <a:ext cx="330271" cy="2446"/>
          </a:xfrm>
          <a:prstGeom prst="straightConnector1">
            <a:avLst/>
          </a:prstGeom>
          <a:ln w="31750">
            <a:solidFill>
              <a:srgbClr val="286D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83353" y="2440043"/>
            <a:ext cx="311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Unbiased Estimator 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6349" y="3487738"/>
            <a:ext cx="84742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When </a:t>
            </a:r>
            <a:r>
              <a:rPr lang="zh-CN" altLang="en-US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𝐗 </a:t>
            </a:r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is non-stationary, which is more realistic,</a:t>
            </a:r>
            <a:r>
              <a:rPr lang="en-US" altLang="zh-CN" sz="2800" dirty="0">
                <a:solidFill>
                  <a:srgbClr val="286D9F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we </a:t>
            </a:r>
            <a:r>
              <a:rPr lang="en-US" altLang="zh-CN" sz="2800" dirty="0">
                <a:solidFill>
                  <a:srgbClr val="286D9F"/>
                </a:solidFill>
                <a:latin typeface="Calibri" panose="020F0502020204030204" pitchFamily="34" charset="0"/>
              </a:rPr>
              <a:t>could provide a short term memory in the estimate of </a:t>
            </a:r>
            <a:r>
              <a:rPr lang="zh-CN" altLang="en-US" sz="2800" dirty="0">
                <a:solidFill>
                  <a:srgbClr val="286D9F"/>
                </a:solidFill>
                <a:latin typeface="Calibri" panose="020F0502020204030204" pitchFamily="34" charset="0"/>
              </a:rPr>
              <a:t>𝐑 </a:t>
            </a:r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by using: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192415"/>
              </p:ext>
            </p:extLst>
          </p:nvPr>
        </p:nvGraphicFramePr>
        <p:xfrm>
          <a:off x="2841335" y="4815888"/>
          <a:ext cx="29210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2" name="Equation" r:id="rId6" imgW="1155600" imgH="431640" progId="Equation.DSMT4">
                  <p:embed/>
                </p:oleObj>
              </mc:Choice>
              <mc:Fallback>
                <p:oleObj name="Equation" r:id="rId6" imgW="1155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1335" y="4815888"/>
                        <a:ext cx="2921000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/>
          <p:cNvCxnSpPr/>
          <p:nvPr/>
        </p:nvCxnSpPr>
        <p:spPr>
          <a:xfrm>
            <a:off x="4301835" y="4802716"/>
            <a:ext cx="0" cy="327805"/>
          </a:xfrm>
          <a:prstGeom prst="straightConnector1">
            <a:avLst/>
          </a:prstGeom>
          <a:ln w="31750">
            <a:solidFill>
              <a:srgbClr val="286D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301835" y="4802715"/>
            <a:ext cx="1111046" cy="0"/>
          </a:xfrm>
          <a:prstGeom prst="line">
            <a:avLst/>
          </a:prstGeom>
          <a:ln w="31750">
            <a:solidFill>
              <a:srgbClr val="286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412881" y="4541105"/>
            <a:ext cx="242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Memory Factor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94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07067"/>
              </p:ext>
            </p:extLst>
          </p:nvPr>
        </p:nvGraphicFramePr>
        <p:xfrm>
          <a:off x="2821671" y="1157747"/>
          <a:ext cx="29210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2" name="Equation" r:id="rId4" imgW="1155600" imgH="431640" progId="Equation.DSMT4">
                  <p:embed/>
                </p:oleObj>
              </mc:Choice>
              <mc:Fallback>
                <p:oleObj name="Equation" r:id="rId4" imgW="1155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21671" y="1157747"/>
                        <a:ext cx="2921000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/>
          <p:cNvCxnSpPr/>
          <p:nvPr/>
        </p:nvCxnSpPr>
        <p:spPr>
          <a:xfrm>
            <a:off x="4282171" y="1144575"/>
            <a:ext cx="0" cy="327805"/>
          </a:xfrm>
          <a:prstGeom prst="straightConnector1">
            <a:avLst/>
          </a:prstGeom>
          <a:ln w="31750">
            <a:solidFill>
              <a:srgbClr val="286D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282171" y="1144574"/>
            <a:ext cx="1111046" cy="0"/>
          </a:xfrm>
          <a:prstGeom prst="line">
            <a:avLst/>
          </a:prstGeom>
          <a:ln w="31750">
            <a:solidFill>
              <a:srgbClr val="286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393217" y="882964"/>
            <a:ext cx="242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Memory Factor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8649" y="2521555"/>
            <a:ext cx="1515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Normally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00330"/>
              </p:ext>
            </p:extLst>
          </p:nvPr>
        </p:nvGraphicFramePr>
        <p:xfrm>
          <a:off x="2272743" y="3044775"/>
          <a:ext cx="4018856" cy="1636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3" name="Equation" r:id="rId6" imgW="1307880" imgH="533160" progId="Equation.DSMT4">
                  <p:embed/>
                </p:oleObj>
              </mc:Choice>
              <mc:Fallback>
                <p:oleObj name="Equation" r:id="rId6" imgW="1307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72743" y="3044775"/>
                        <a:ext cx="4018856" cy="1636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492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8817" y="1157747"/>
            <a:ext cx="3680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Thus, at the k</a:t>
            </a:r>
            <a:r>
              <a:rPr lang="en-US" altLang="zh-CN" sz="2800" baseline="-250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th</a:t>
            </a:r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 iteration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801793"/>
              </p:ext>
            </p:extLst>
          </p:nvPr>
        </p:nvGraphicFramePr>
        <p:xfrm>
          <a:off x="1619608" y="1680967"/>
          <a:ext cx="5737225" cy="393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" name="Equation" r:id="rId4" imgW="1866600" imgH="1282680" progId="Equation.DSMT4">
                  <p:embed/>
                </p:oleObj>
              </mc:Choice>
              <mc:Fallback>
                <p:oleObj name="Equation" r:id="rId4" imgW="1866600" imgH="1282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9608" y="1680967"/>
                        <a:ext cx="5737225" cy="3932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176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9446" y="1106899"/>
            <a:ext cx="6447501" cy="1320800"/>
          </a:xfrm>
        </p:spPr>
        <p:txBody>
          <a:bodyPr/>
          <a:lstStyle/>
          <a:p>
            <a:r>
              <a:rPr lang="en-US" altLang="zh-CN" sz="45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zh-CN" altLang="en-US" sz="45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4413" y="1767299"/>
            <a:ext cx="6447501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latin typeface="Calibri" panose="020F0502020204030204" pitchFamily="34" charset="0"/>
              </a:rPr>
              <a:t>Adaptive FIR </a:t>
            </a:r>
            <a:r>
              <a:rPr lang="en-US" altLang="zh-CN" sz="3600" dirty="0" smtClean="0">
                <a:latin typeface="Calibri" panose="020F0502020204030204" pitchFamily="34" charset="0"/>
              </a:rPr>
              <a:t>Structure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Adaptive </a:t>
            </a:r>
            <a:r>
              <a:rPr lang="en-US" altLang="zh-CN" sz="3600" dirty="0">
                <a:latin typeface="Calibri" panose="020F0502020204030204" pitchFamily="34" charset="0"/>
              </a:rPr>
              <a:t>IIR Structure</a:t>
            </a: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Calibri" panose="020F0502020204030204" pitchFamily="34" charset="0"/>
              </a:rPr>
              <a:t>Adaptive Lattice Structure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Simple Applications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3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89927" y="1688689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Also assume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110820"/>
              </p:ext>
            </p:extLst>
          </p:nvPr>
        </p:nvGraphicFramePr>
        <p:xfrm>
          <a:off x="3078419" y="2211909"/>
          <a:ext cx="3686175" cy="102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7" name="Equation" r:id="rId4" imgW="1549080" imgH="431640" progId="Equation.DSMT4">
                  <p:embed/>
                </p:oleObj>
              </mc:Choice>
              <mc:Fallback>
                <p:oleObj name="Equation" r:id="rId4" imgW="1549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78419" y="2211909"/>
                        <a:ext cx="3686175" cy="102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189927" y="3498276"/>
            <a:ext cx="2106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We also have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060143"/>
              </p:ext>
            </p:extLst>
          </p:nvPr>
        </p:nvGraphicFramePr>
        <p:xfrm>
          <a:off x="3687914" y="4105429"/>
          <a:ext cx="17526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8" name="Equation" r:id="rId6" imgW="736560" imgH="266400" progId="Equation.DSMT4">
                  <p:embed/>
                </p:oleObj>
              </mc:Choice>
              <mc:Fallback>
                <p:oleObj name="Equation" r:id="rId6" imgW="7365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87914" y="4105429"/>
                        <a:ext cx="1752600" cy="63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491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9991" y="1228313"/>
            <a:ext cx="2543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We will arrive at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3458141" y="1751533"/>
          <a:ext cx="2798574" cy="134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0" name="Equation" r:id="rId4" imgW="1473120" imgH="711000" progId="Equation.DSMT4">
                  <p:embed/>
                </p:oleObj>
              </mc:Choice>
              <mc:Fallback>
                <p:oleObj name="Equation" r:id="rId4" imgW="147312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58141" y="1751533"/>
                        <a:ext cx="2798574" cy="1348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2500212" y="3345796"/>
          <a:ext cx="4085165" cy="1793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1" name="Equation" r:id="rId6" imgW="2108160" imgH="927000" progId="Equation.DSMT4">
                  <p:embed/>
                </p:oleObj>
              </mc:Choice>
              <mc:Fallback>
                <p:oleObj name="Equation" r:id="rId6" imgW="210816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0212" y="3345796"/>
                        <a:ext cx="4085165" cy="1793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42940" y="275201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Then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0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9991" y="1228313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Finally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806855"/>
              </p:ext>
            </p:extLst>
          </p:nvPr>
        </p:nvGraphicFramePr>
        <p:xfrm>
          <a:off x="2127250" y="1831624"/>
          <a:ext cx="52895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2" name="Equation" r:id="rId4" imgW="2730240" imgH="482400" progId="Equation.DSMT4">
                  <p:embed/>
                </p:oleObj>
              </mc:Choice>
              <mc:Fallback>
                <p:oleObj name="Equation" r:id="rId4" imgW="27302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7250" y="1831624"/>
                        <a:ext cx="52895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108552"/>
              </p:ext>
            </p:extLst>
          </p:nvPr>
        </p:nvGraphicFramePr>
        <p:xfrm>
          <a:off x="2127250" y="3590926"/>
          <a:ext cx="4282392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3" name="Equation" r:id="rId6" imgW="1346040" imgH="241200" progId="Equation.DSMT4">
                  <p:embed/>
                </p:oleObj>
              </mc:Choice>
              <mc:Fallback>
                <p:oleObj name="Equation" r:id="rId6" imgW="1346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7250" y="3590926"/>
                        <a:ext cx="4282392" cy="766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上箭头 1"/>
          <p:cNvSpPr/>
          <p:nvPr/>
        </p:nvSpPr>
        <p:spPr>
          <a:xfrm flipV="1">
            <a:off x="2314575" y="2565048"/>
            <a:ext cx="200025" cy="973489"/>
          </a:xfrm>
          <a:prstGeom prst="upArrow">
            <a:avLst/>
          </a:prstGeom>
          <a:solidFill>
            <a:srgbClr val="286D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2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9991" y="1228313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Finally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418236"/>
              </p:ext>
            </p:extLst>
          </p:nvPr>
        </p:nvGraphicFramePr>
        <p:xfrm>
          <a:off x="2570163" y="1789113"/>
          <a:ext cx="29464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2" name="Equation" r:id="rId4" imgW="1447560" imgH="393480" progId="Equation.DSMT4">
                  <p:embed/>
                </p:oleObj>
              </mc:Choice>
              <mc:Fallback>
                <p:oleObj name="Equation" r:id="rId4" imgW="1447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0163" y="1789113"/>
                        <a:ext cx="29464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99991" y="2895188"/>
            <a:ext cx="362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Put it into LMS/Newton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273528"/>
              </p:ext>
            </p:extLst>
          </p:nvPr>
        </p:nvGraphicFramePr>
        <p:xfrm>
          <a:off x="1933575" y="3802063"/>
          <a:ext cx="473551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3" name="Equation" r:id="rId6" imgW="1777680" imgH="393480" progId="Equation.DSMT4">
                  <p:embed/>
                </p:oleObj>
              </mc:Choice>
              <mc:Fallback>
                <p:oleObj name="Equation" r:id="rId6" imgW="1777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33575" y="3802063"/>
                        <a:ext cx="4735513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813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9991" y="1228313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Also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589014"/>
              </p:ext>
            </p:extLst>
          </p:nvPr>
        </p:nvGraphicFramePr>
        <p:xfrm>
          <a:off x="1641475" y="2003425"/>
          <a:ext cx="572452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5" name="Equation" r:id="rId4" imgW="2387520" imgH="965160" progId="Equation.DSMT4">
                  <p:embed/>
                </p:oleObj>
              </mc:Choice>
              <mc:Fallback>
                <p:oleObj name="Equation" r:id="rId4" imgW="238752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1475" y="2003425"/>
                        <a:ext cx="572452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572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210" y="2837293"/>
            <a:ext cx="7200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FIR</a:t>
            </a:r>
          </a:p>
          <a:p>
            <a:pPr algn="ctr"/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SER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8358" y="3052735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i="1" dirty="0" smtClean="0">
                <a:solidFill>
                  <a:srgbClr val="404040"/>
                </a:solidFill>
                <a:latin typeface="Calibri" panose="020F0502020204030204" pitchFamily="34" charset="0"/>
              </a:rPr>
              <a:t>Initiation</a:t>
            </a:r>
            <a:endParaRPr lang="zh-CN" altLang="en-US" sz="2800" i="1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235037"/>
              </p:ext>
            </p:extLst>
          </p:nvPr>
        </p:nvGraphicFramePr>
        <p:xfrm>
          <a:off x="3619500" y="1744635"/>
          <a:ext cx="3959225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0" name="Equation" r:id="rId3" imgW="1650960" imgH="1091880" progId="Equation.DSMT4">
                  <p:embed/>
                </p:oleObj>
              </mc:Choice>
              <mc:Fallback>
                <p:oleObj name="Equation" r:id="rId3" imgW="1650960" imgH="1091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9500" y="1744635"/>
                        <a:ext cx="3959225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20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154" y="2837293"/>
            <a:ext cx="15817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i="1" dirty="0" smtClean="0">
                <a:solidFill>
                  <a:srgbClr val="404040"/>
                </a:solidFill>
                <a:latin typeface="Calibri" panose="020F0502020204030204" pitchFamily="34" charset="0"/>
              </a:rPr>
              <a:t>Following</a:t>
            </a:r>
          </a:p>
          <a:p>
            <a:pPr algn="ctr"/>
            <a:r>
              <a:rPr lang="en-US" altLang="zh-CN" sz="2800" i="1" dirty="0" smtClean="0">
                <a:solidFill>
                  <a:srgbClr val="404040"/>
                </a:solidFill>
                <a:latin typeface="Calibri" panose="020F0502020204030204" pitchFamily="34" charset="0"/>
              </a:rPr>
              <a:t>Iterations</a:t>
            </a:r>
            <a:endParaRPr lang="zh-CN" altLang="en-US" sz="2800" i="1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27206"/>
              </p:ext>
            </p:extLst>
          </p:nvPr>
        </p:nvGraphicFramePr>
        <p:xfrm>
          <a:off x="2806700" y="1485900"/>
          <a:ext cx="5603875" cy="43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2" name="Equation" r:id="rId3" imgW="2336760" imgH="1815840" progId="Equation.DSMT4">
                  <p:embed/>
                </p:oleObj>
              </mc:Choice>
              <mc:Fallback>
                <p:oleObj name="Equation" r:id="rId3" imgW="2336760" imgH="1815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6700" y="1485900"/>
                        <a:ext cx="5603875" cy="434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076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6" y="526126"/>
            <a:ext cx="7045034" cy="497993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96988" y="5243756"/>
            <a:ext cx="306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1-3-1, Convergence of Q11,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99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6" y="526126"/>
            <a:ext cx="7045034" cy="4979936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96988" y="5243756"/>
            <a:ext cx="306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1-3-2, Convergence of Q12,</a:t>
            </a:r>
          </a:p>
        </p:txBody>
      </p:sp>
    </p:spTree>
    <p:extLst>
      <p:ext uri="{BB962C8B-B14F-4D97-AF65-F5344CB8AC3E}">
        <p14:creationId xmlns:p14="http://schemas.microsoft.com/office/powerpoint/2010/main" val="30019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" y="1007908"/>
            <a:ext cx="9144000" cy="3705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618" y="5167556"/>
            <a:ext cx="674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1-3-3, A 2-weight Adaptive FIR,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N=16, Random Signal is a Gaussian White Noise with its power = 0.01</a:t>
            </a:r>
            <a:endParaRPr lang="zh-CN" altLang="en-US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SER——Simulation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79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52127" y="803737"/>
            <a:ext cx="7682271" cy="51349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5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CHAP 1 Adaptive </a:t>
            </a:r>
            <a:r>
              <a:rPr lang="en-US" altLang="zh-CN" sz="45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FIR </a:t>
            </a:r>
            <a:r>
              <a:rPr lang="en-US" altLang="zh-CN" sz="45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Structure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LMS Algorithm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LMS/Newton Algorithm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SER Algorithm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Comparisons &amp; Summary</a:t>
            </a:r>
          </a:p>
        </p:txBody>
      </p:sp>
    </p:spTree>
    <p:extLst>
      <p:ext uri="{BB962C8B-B14F-4D97-AF65-F5344CB8AC3E}">
        <p14:creationId xmlns:p14="http://schemas.microsoft.com/office/powerpoint/2010/main" val="112234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SER——Flow Chart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0833" y="4087317"/>
            <a:ext cx="21682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FIR_SER.m</a:t>
            </a:r>
            <a:endParaRPr lang="en-US" altLang="zh-CN" sz="2800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2000" i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Script</a:t>
            </a:r>
            <a:endParaRPr lang="zh-CN" altLang="en-US" sz="2000" i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18" y="1039760"/>
            <a:ext cx="8458472" cy="5201953"/>
          </a:xfrm>
          <a:prstGeom prst="rect">
            <a:avLst/>
          </a:prstGeom>
        </p:spPr>
      </p:pic>
      <p:sp>
        <p:nvSpPr>
          <p:cNvPr id="6" name="动作按钮: 文档 5">
            <a:hlinkClick r:id="rId4" action="ppaction://hlinkfile" highlightClick="1"/>
          </p:cNvPr>
          <p:cNvSpPr/>
          <p:nvPr/>
        </p:nvSpPr>
        <p:spPr>
          <a:xfrm>
            <a:off x="1124900" y="5041424"/>
            <a:ext cx="700087" cy="697090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0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1393" y="5911334"/>
            <a:ext cx="473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1-3-4, Weights Adapting Procedure using SER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7680" r="26135" b="7867"/>
          <a:stretch/>
        </p:blipFill>
        <p:spPr>
          <a:xfrm>
            <a:off x="1479599" y="893768"/>
            <a:ext cx="5688116" cy="5017566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405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13135" y="5911334"/>
            <a:ext cx="256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1-3-5, Learning Curve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 r="10308" b="4079"/>
          <a:stretch/>
        </p:blipFill>
        <p:spPr>
          <a:xfrm>
            <a:off x="1366683" y="436305"/>
            <a:ext cx="6351639" cy="550238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52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94701" y="5911334"/>
            <a:ext cx="26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1-3-6, Learning Curves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6" t="7834" r="11475" b="5095"/>
          <a:stretch/>
        </p:blipFill>
        <p:spPr>
          <a:xfrm>
            <a:off x="1435510" y="983226"/>
            <a:ext cx="6194322" cy="5004619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34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2679" y="2427833"/>
            <a:ext cx="8376204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1-4 </a:t>
            </a:r>
            <a:r>
              <a:rPr lang="en-US" altLang="zh-CN" sz="5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Comparisons &amp; </a:t>
            </a:r>
            <a:r>
              <a:rPr lang="en-US" altLang="zh-CN" sz="54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Summary</a:t>
            </a:r>
            <a:endParaRPr lang="en-US" altLang="zh-CN" sz="54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9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53249" y="5911334"/>
            <a:ext cx="688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1-4-1, Weights Adapting Procedure using LMS, LMS/Newton and SER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t="9251" r="26049" b="9030"/>
          <a:stretch/>
        </p:blipFill>
        <p:spPr>
          <a:xfrm>
            <a:off x="1494502" y="757084"/>
            <a:ext cx="5978013" cy="5211098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Comparisons &amp;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900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94701" y="5911334"/>
            <a:ext cx="26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1-4-2, Learning Curves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Comparisons &amp;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10049" r="11004" b="5255"/>
          <a:stretch/>
        </p:blipFill>
        <p:spPr>
          <a:xfrm>
            <a:off x="1199535" y="786581"/>
            <a:ext cx="6646607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Comparisons &amp;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618465"/>
                  </p:ext>
                </p:extLst>
              </p:nvPr>
            </p:nvGraphicFramePr>
            <p:xfrm>
              <a:off x="510702" y="1517568"/>
              <a:ext cx="8197729" cy="368846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366770"/>
                    <a:gridCol w="1363980"/>
                    <a:gridCol w="1524000"/>
                    <a:gridCol w="1942979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LMS</a:t>
                          </a:r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LMS/Newton</a:t>
                          </a:r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SER</a:t>
                          </a:r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286D9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350" i="1" kern="1200" smtClean="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𝜇</m:t>
                                </m:r>
                                <m:r>
                                  <a:rPr lang="zh-CN" altLang="en-US" sz="1350" i="1" kern="1200" smtClean="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𝑡𝑟</m:t>
                                </m:r>
                                <m:r>
                                  <a:rPr lang="zh-CN" altLang="en-US" sz="1350" i="0" kern="120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zh-CN" altLang="en-US" sz="1350" b="1" i="0" kern="120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𝐑</m:t>
                                </m:r>
                                <m:r>
                                  <a:rPr lang="zh-CN" altLang="en-US" sz="1350" b="0" i="0" kern="120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]=</m:t>
                                </m:r>
                                <m:f>
                                  <m:fPr>
                                    <m:ctrlPr>
                                      <a:rPr lang="zh-CN" altLang="en-US" sz="1350" b="0" i="1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350" b="0" i="1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zh-CN" altLang="en-US" sz="1350" b="0" i="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zh-CN" altLang="en-US" sz="1350" b="0" i="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zh-CN" altLang="en-US" sz="1350" b="0" i="1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zh-CN" altLang="en-US" sz="1350" b="0" i="1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zh-CN" altLang="en-US" sz="1350" b="0" i="1" kern="1200">
                                                <a:solidFill>
                                                  <a:srgbClr val="286D9F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sz="1350" b="0" i="0" kern="1200">
                                                <a:solidFill>
                                                  <a:srgbClr val="286D9F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zh-CN" altLang="en-US" sz="1350" b="0" i="1" kern="1200">
                                                    <a:solidFill>
                                                      <a:srgbClr val="286D9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350" b="0" i="1" kern="1200">
                                                    <a:solidFill>
                                                      <a:srgbClr val="286D9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350" b="0" i="1" kern="1200">
                                                    <a:solidFill>
                                                      <a:srgbClr val="286D9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𝑚𝑠𝑒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zh-CN" altLang="en-US" sz="1350" b="0" i="1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350" i="1" kern="1200" smtClean="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𝜇</m:t>
                                </m:r>
                                <m:r>
                                  <a:rPr lang="zh-CN" altLang="en-US" sz="1350" i="1" kern="1200" smtClean="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𝑡𝑟</m:t>
                                </m:r>
                                <m:r>
                                  <a:rPr lang="zh-CN" altLang="en-US" sz="1350" i="0" kern="120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zh-CN" altLang="en-US" sz="1350" b="1" i="0" kern="120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𝐑</m:t>
                                </m:r>
                                <m:r>
                                  <a:rPr lang="zh-CN" altLang="en-US" sz="1350" b="0" i="0" kern="120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]=</m:t>
                                </m:r>
                                <m:f>
                                  <m:fPr>
                                    <m:ctrlPr>
                                      <a:rPr lang="zh-CN" altLang="en-US" sz="1350" b="0" i="1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350" b="0" i="1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zh-CN" altLang="en-US" sz="1350" b="0" i="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zh-CN" altLang="en-US" sz="1350" b="0" i="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zh-CN" altLang="en-US" sz="1350" b="0" i="1" kern="1200" smtClean="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zh-CN" altLang="en-US" sz="1350" b="0" i="1" kern="1200" smtClean="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zh-CN" altLang="en-US" sz="1350" b="0" i="1" kern="1200">
                                                <a:solidFill>
                                                  <a:srgbClr val="286D9F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sz="1350" b="0" i="0" kern="1200">
                                                <a:solidFill>
                                                  <a:srgbClr val="286D9F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zh-CN" altLang="en-US" sz="1350" b="0" i="1" kern="1200">
                                                    <a:solidFill>
                                                      <a:srgbClr val="286D9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350" b="0" i="1" kern="1200">
                                                    <a:solidFill>
                                                      <a:srgbClr val="286D9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350" b="0" i="1" kern="1200">
                                                    <a:solidFill>
                                                      <a:srgbClr val="286D9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𝑚𝑠𝑒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b/>
                                </m:sSub>
                              </m:oMath>
                            </m:oMathPara>
                          </a14:m>
                          <a:endParaRPr lang="zh-CN" altLang="en-US" sz="135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In condition of stationary</a:t>
                          </a:r>
                          <a:r>
                            <a:rPr lang="en-US" altLang="zh-CN" sz="1400" baseline="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 signal and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100" i="1" kern="1200" smtClean="0">
                                  <a:solidFill>
                                    <a:srgbClr val="286D9F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lang="zh-CN" altLang="en-US" sz="1100" i="0" kern="1200">
                                  <a:solidFill>
                                    <a:srgbClr val="286D9F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→∞;</m:t>
                              </m:r>
                              <m:sSubSup>
                                <m:sSubSupPr>
                                  <m:ctrlPr>
                                    <a:rPr lang="zh-CN" altLang="en-US" sz="1100" i="1" kern="1200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100" b="1" i="0" kern="1200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𝐐</m:t>
                                  </m:r>
                                </m:e>
                                <m:sub>
                                  <m:r>
                                    <a:rPr lang="zh-CN" altLang="en-US" sz="1100" b="0" i="1" kern="1200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zh-CN" altLang="en-US" sz="1100" b="0" i="0" kern="1200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zh-CN" altLang="en-US" sz="1100" b="0" i="0" kern="1200">
                                  <a:solidFill>
                                    <a:srgbClr val="286D9F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zh-CN" altLang="en-US" sz="1100" b="0" i="1" kern="1200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100" b="1" i="0" kern="1200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a:rPr lang="zh-CN" altLang="en-US" sz="1100" b="0" i="0" kern="1200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286D9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rgbClr val="286D9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SAME AS LMS/Newton</a:t>
                          </a:r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800" i="1" smtClean="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zh-CN" altLang="en-US" sz="1800" i="1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286D9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rgbClr val="286D9F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286D9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Time</a:t>
                          </a:r>
                          <a:r>
                            <a:rPr lang="en-US" altLang="zh-CN" sz="1800" baseline="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 constant of all mode:</a:t>
                          </a:r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In number of adaptive iterations,</a:t>
                          </a:r>
                          <a:r>
                            <a:rPr lang="zh-CN" altLang="en-US" sz="1800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en-US" sz="1800" i="1" smtClean="0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𝑚𝑠𝑒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 </a:t>
                          </a:r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350" i="1" kern="1200" smtClean="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35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350" i="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  <m:r>
                                      <a:rPr lang="zh-CN" altLang="en-US" sz="1350" i="1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zh-CN" altLang="en-US" sz="1350" i="1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350" i="1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1350" i="0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min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350" i="1" kern="1200" smtClean="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35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350" i="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  <m:r>
                                      <a:rPr lang="zh-CN" altLang="en-US" sz="1350" i="1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zh-CN" altLang="en-US" sz="1350" i="1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350" i="1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zh-CN" altLang="en-US" sz="1350" i="1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𝐴𝑉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In number of data samples,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en-US" sz="1800" i="1" kern="1200" smtClean="0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 kern="1200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sz="1800" i="1" kern="1200">
                                      <a:solidFill>
                                        <a:srgbClr val="286D9F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𝑚𝑠𝑒</m:t>
                                  </m:r>
                                </m:sub>
                              </m:sSub>
                            </m:oMath>
                          </a14:m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350" i="1" kern="1200" smtClean="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35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350" i="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  <m:r>
                                      <a:rPr lang="zh-CN" altLang="en-US" sz="1350" i="1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zh-CN" altLang="en-US" sz="1350" i="1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350" i="1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1350" i="0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min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CN" altLang="en-US" sz="1350" i="1" kern="1200" smtClean="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35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350" i="0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  <m:r>
                                      <a:rPr lang="zh-CN" altLang="en-US" sz="1350" i="1" kern="1200">
                                        <a:solidFill>
                                          <a:srgbClr val="286D9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zh-CN" altLang="en-US" sz="1350" i="1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350" i="1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zh-CN" altLang="en-US" sz="1350" i="1" kern="1200">
                                            <a:solidFill>
                                              <a:srgbClr val="286D9F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𝐴𝑉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618465"/>
                  </p:ext>
                </p:extLst>
              </p:nvPr>
            </p:nvGraphicFramePr>
            <p:xfrm>
              <a:off x="510702" y="1517568"/>
              <a:ext cx="8197729" cy="368795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366770"/>
                    <a:gridCol w="1363980"/>
                    <a:gridCol w="1524000"/>
                    <a:gridCol w="1942979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LMS</a:t>
                          </a:r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LMS/Newton</a:t>
                          </a:r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SER</a:t>
                          </a:r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78270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81" t="-51163" r="-143761" b="-324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7321" t="-51163" r="-254911" b="-324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11200" t="-51163" r="-128400" b="-324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22257" t="-51163" r="-627" b="-32480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81" t="-185714" r="-143761" b="-29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rgbClr val="286D9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SAME AS LMS/Newton</a:t>
                          </a:r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81" t="-491803" r="-143761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7321" t="-491803" r="-254911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11200" t="-491803" r="-128400" b="-4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Time</a:t>
                          </a:r>
                          <a:r>
                            <a:rPr lang="en-US" altLang="zh-CN" sz="1800" baseline="0" dirty="0" smtClean="0">
                              <a:solidFill>
                                <a:srgbClr val="286D9F"/>
                              </a:solidFill>
                              <a:latin typeface="Calibri" panose="020F0502020204030204" pitchFamily="34" charset="0"/>
                            </a:rPr>
                            <a:t> constant of all mode:</a:t>
                          </a:r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81" t="-401905" r="-143761" b="-8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7321" t="-401905" r="-254911" b="-8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11200" t="-401905" r="-128400" b="-8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51257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81" t="-627381" r="-14376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7321" t="-627381" r="-25491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11200" t="-627381" r="-128400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>
                            <a:solidFill>
                              <a:srgbClr val="286D9F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282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1147095" y="774240"/>
            <a:ext cx="7682271" cy="51349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5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CHAP 2 Adaptive IIR Structure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LMS Algorithm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SER Algorithm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Comparisons &amp; Summary</a:t>
            </a:r>
          </a:p>
        </p:txBody>
      </p:sp>
    </p:spTree>
    <p:extLst>
      <p:ext uri="{BB962C8B-B14F-4D97-AF65-F5344CB8AC3E}">
        <p14:creationId xmlns:p14="http://schemas.microsoft.com/office/powerpoint/2010/main" val="30270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6137" y="2339343"/>
            <a:ext cx="6292172" cy="12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2-1 IIR LMS Algorithm</a:t>
            </a:r>
          </a:p>
        </p:txBody>
      </p:sp>
    </p:spTree>
    <p:extLst>
      <p:ext uri="{BB962C8B-B14F-4D97-AF65-F5344CB8AC3E}">
        <p14:creationId xmlns:p14="http://schemas.microsoft.com/office/powerpoint/2010/main" val="44321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6137" y="2339343"/>
            <a:ext cx="6434838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1-1 FIR LMS Algorithm</a:t>
            </a:r>
          </a:p>
        </p:txBody>
      </p:sp>
    </p:spTree>
    <p:extLst>
      <p:ext uri="{BB962C8B-B14F-4D97-AF65-F5344CB8AC3E}">
        <p14:creationId xmlns:p14="http://schemas.microsoft.com/office/powerpoint/2010/main" val="263821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769530"/>
              </p:ext>
            </p:extLst>
          </p:nvPr>
        </p:nvGraphicFramePr>
        <p:xfrm>
          <a:off x="2276475" y="1157288"/>
          <a:ext cx="401161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8" name="Equation" r:id="rId4" imgW="1587240" imgH="431640" progId="Equation.DSMT4">
                  <p:embed/>
                </p:oleObj>
              </mc:Choice>
              <mc:Fallback>
                <p:oleObj name="Equation" r:id="rId4" imgW="1587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6475" y="1157288"/>
                        <a:ext cx="4011613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78649" y="2521555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Define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723554"/>
              </p:ext>
            </p:extLst>
          </p:nvPr>
        </p:nvGraphicFramePr>
        <p:xfrm>
          <a:off x="895349" y="3236454"/>
          <a:ext cx="7466086" cy="218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9" name="Equation" r:id="rId6" imgW="2768400" imgH="812520" progId="Equation.DSMT4">
                  <p:embed/>
                </p:oleObj>
              </mc:Choice>
              <mc:Fallback>
                <p:oleObj name="Equation" r:id="rId6" imgW="27684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5349" y="3236454"/>
                        <a:ext cx="7466086" cy="218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79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0654" y="172043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Then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763072"/>
              </p:ext>
            </p:extLst>
          </p:nvPr>
        </p:nvGraphicFramePr>
        <p:xfrm>
          <a:off x="1161866" y="2366767"/>
          <a:ext cx="7040689" cy="2220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9" name="Equation" r:id="rId3" imgW="3136680" imgH="990360" progId="Equation.DSMT4">
                  <p:embed/>
                </p:oleObj>
              </mc:Choice>
              <mc:Fallback>
                <p:oleObj name="Equation" r:id="rId3" imgW="31366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1866" y="2366767"/>
                        <a:ext cx="7040689" cy="2220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476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5616" y="3711201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------</a:t>
            </a:r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&gt;&gt;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923712"/>
              </p:ext>
            </p:extLst>
          </p:nvPr>
        </p:nvGraphicFramePr>
        <p:xfrm>
          <a:off x="1852998" y="1005347"/>
          <a:ext cx="4945062" cy="1559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8" name="Equation" r:id="rId3" imgW="3136680" imgH="990360" progId="Equation.DSMT4">
                  <p:embed/>
                </p:oleObj>
              </mc:Choice>
              <mc:Fallback>
                <p:oleObj name="Equation" r:id="rId3" imgW="31366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2998" y="1005347"/>
                        <a:ext cx="4945062" cy="1559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781948"/>
              </p:ext>
            </p:extLst>
          </p:nvPr>
        </p:nvGraphicFramePr>
        <p:xfrm>
          <a:off x="1839913" y="3021013"/>
          <a:ext cx="4972050" cy="242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9" name="Equation" r:id="rId5" imgW="2234880" imgH="1091880" progId="Equation.DSMT4">
                  <p:embed/>
                </p:oleObj>
              </mc:Choice>
              <mc:Fallback>
                <p:oleObj name="Equation" r:id="rId5" imgW="2234880" imgH="1091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9913" y="3021013"/>
                        <a:ext cx="4972050" cy="242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417" y="3334082"/>
            <a:ext cx="2446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Gradient Factor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65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5616" y="3711201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------</a:t>
            </a:r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&gt;&gt;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1852998" y="1005347"/>
          <a:ext cx="4945062" cy="1559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4" name="Equation" r:id="rId3" imgW="3136680" imgH="990360" progId="Equation.DSMT4">
                  <p:embed/>
                </p:oleObj>
              </mc:Choice>
              <mc:Fallback>
                <p:oleObj name="Equation" r:id="rId3" imgW="31366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2998" y="1005347"/>
                        <a:ext cx="4945062" cy="1559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966573"/>
              </p:ext>
            </p:extLst>
          </p:nvPr>
        </p:nvGraphicFramePr>
        <p:xfrm>
          <a:off x="1839913" y="3021013"/>
          <a:ext cx="4972050" cy="242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5" name="Equation" r:id="rId5" imgW="2234880" imgH="1091880" progId="Equation.DSMT4">
                  <p:embed/>
                </p:oleObj>
              </mc:Choice>
              <mc:Fallback>
                <p:oleObj name="Equation" r:id="rId5" imgW="2234880" imgH="1091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9913" y="3021013"/>
                        <a:ext cx="4972050" cy="242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9417" y="3334082"/>
            <a:ext cx="2446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Gradient Factor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9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5916" y="1124197"/>
            <a:ext cx="144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We have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867576"/>
              </p:ext>
            </p:extLst>
          </p:nvPr>
        </p:nvGraphicFramePr>
        <p:xfrm>
          <a:off x="1226530" y="1901416"/>
          <a:ext cx="7080165" cy="3737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1" name="Equation" r:id="rId3" imgW="3124080" imgH="1650960" progId="Equation.DSMT4">
                  <p:embed/>
                </p:oleObj>
              </mc:Choice>
              <mc:Fallback>
                <p:oleObj name="Equation" r:id="rId3" imgW="312408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6530" y="1901416"/>
                        <a:ext cx="7080165" cy="3737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62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3645" y="2817182"/>
            <a:ext cx="98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IIR</a:t>
            </a:r>
          </a:p>
          <a:p>
            <a:pPr algn="ctr"/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LMS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840553"/>
              </p:ext>
            </p:extLst>
          </p:nvPr>
        </p:nvGraphicFramePr>
        <p:xfrm>
          <a:off x="1946017" y="1505204"/>
          <a:ext cx="7164387" cy="382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2" name="Equation" r:id="rId3" imgW="3162240" imgH="1688760" progId="Equation.DSMT4">
                  <p:embed/>
                </p:oleObj>
              </mc:Choice>
              <mc:Fallback>
                <p:oleObj name="Equation" r:id="rId3" imgW="3162240" imgH="1688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6017" y="1505204"/>
                        <a:ext cx="7164387" cy="3824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26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27191" y="5167556"/>
            <a:ext cx="3227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2-1-1, an  Adaptive IIR filter,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The power of input = </a:t>
            </a:r>
            <a:r>
              <a:rPr lang="en-US" altLang="zh-CN" dirty="0">
                <a:solidFill>
                  <a:srgbClr val="286D9F"/>
                </a:solidFill>
                <a:latin typeface="Calibri" panose="020F0502020204030204" pitchFamily="34" charset="0"/>
              </a:rPr>
              <a:t>1</a:t>
            </a:r>
            <a:endParaRPr lang="zh-CN" altLang="en-US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——Simulation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7551" r="2258" b="3182"/>
          <a:stretch/>
        </p:blipFill>
        <p:spPr>
          <a:xfrm>
            <a:off x="85211" y="1304354"/>
            <a:ext cx="8829369" cy="37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8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518517"/>
              </p:ext>
            </p:extLst>
          </p:nvPr>
        </p:nvGraphicFramePr>
        <p:xfrm>
          <a:off x="493147" y="2899287"/>
          <a:ext cx="30226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1" name="Equation" r:id="rId3" imgW="1676160" imgH="634680" progId="Equation.DSMT4">
                  <p:embed/>
                </p:oleObj>
              </mc:Choice>
              <mc:Fallback>
                <p:oleObj name="Equation" r:id="rId3" imgW="16761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47" y="2899287"/>
                        <a:ext cx="302260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98875"/>
              </p:ext>
            </p:extLst>
          </p:nvPr>
        </p:nvGraphicFramePr>
        <p:xfrm>
          <a:off x="493147" y="4147984"/>
          <a:ext cx="554037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2" name="Equation" r:id="rId5" imgW="3073320" imgH="482400" progId="Equation.DSMT4">
                  <p:embed/>
                </p:oleObj>
              </mc:Choice>
              <mc:Fallback>
                <p:oleObj name="Equation" r:id="rId5" imgW="30733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147" y="4147984"/>
                        <a:ext cx="5540375" cy="86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屏幕剪辑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7551" r="2258" b="3182"/>
          <a:stretch/>
        </p:blipFill>
        <p:spPr>
          <a:xfrm>
            <a:off x="2602269" y="1157747"/>
            <a:ext cx="5849989" cy="2462467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952114"/>
              </p:ext>
            </p:extLst>
          </p:nvPr>
        </p:nvGraphicFramePr>
        <p:xfrm>
          <a:off x="585222" y="5122044"/>
          <a:ext cx="58610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3" name="Equation" r:id="rId8" imgW="3251160" imgH="342720" progId="Equation.DSMT4">
                  <p:embed/>
                </p:oleObj>
              </mc:Choice>
              <mc:Fallback>
                <p:oleObj name="Equation" r:id="rId8" imgW="32511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5222" y="5122044"/>
                        <a:ext cx="5861050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167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7551" r="2258" b="3182"/>
          <a:stretch/>
        </p:blipFill>
        <p:spPr>
          <a:xfrm>
            <a:off x="2602269" y="1157747"/>
            <a:ext cx="5849989" cy="2462467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493143"/>
              </p:ext>
            </p:extLst>
          </p:nvPr>
        </p:nvGraphicFramePr>
        <p:xfrm>
          <a:off x="472973" y="3384295"/>
          <a:ext cx="6980549" cy="2269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1" name="Equation" r:id="rId4" imgW="3733560" imgH="1218960" progId="Equation.DSMT4">
                  <p:embed/>
                </p:oleObj>
              </mc:Choice>
              <mc:Fallback>
                <p:oleObj name="Equation" r:id="rId4" imgW="3733560" imgH="1218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973" y="3384295"/>
                        <a:ext cx="6980549" cy="2269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8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02537" y="5911334"/>
            <a:ext cx="478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2-1-2, Weights Adapting Procedure using LMS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" t="8680" r="12050" b="5848"/>
          <a:stretch/>
        </p:blipFill>
        <p:spPr bwMode="auto">
          <a:xfrm>
            <a:off x="757084" y="658761"/>
            <a:ext cx="7098890" cy="541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07013" y="6024102"/>
            <a:ext cx="1295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IIR_LMS.m</a:t>
            </a:r>
            <a:endParaRPr lang="en-US" altLang="zh-CN" sz="2000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1600" i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Script</a:t>
            </a:r>
            <a:endParaRPr lang="zh-CN" altLang="en-US" sz="1600" i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动作按钮: 文档 6">
            <a:hlinkClick r:id="rId4" action="ppaction://hlinkfile" highlightClick="1"/>
          </p:cNvPr>
          <p:cNvSpPr/>
          <p:nvPr/>
        </p:nvSpPr>
        <p:spPr>
          <a:xfrm>
            <a:off x="1402450" y="6031605"/>
            <a:ext cx="700087" cy="697090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2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7435" y="1450165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SDM: 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11740"/>
              </p:ext>
            </p:extLst>
          </p:nvPr>
        </p:nvGraphicFramePr>
        <p:xfrm>
          <a:off x="2184400" y="1385888"/>
          <a:ext cx="27416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" name="Equation" r:id="rId4" imgW="1028520" imgH="266400" progId="Equation.DSMT4">
                  <p:embed/>
                </p:oleObj>
              </mc:Choice>
              <mc:Fallback>
                <p:oleObj name="Equation" r:id="rId4" imgW="10285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4400" y="1385888"/>
                        <a:ext cx="2741613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 flipH="1">
            <a:off x="5054164" y="1766684"/>
            <a:ext cx="1613233" cy="0"/>
          </a:xfrm>
          <a:prstGeom prst="straightConnector1">
            <a:avLst/>
          </a:prstGeom>
          <a:ln w="28575">
            <a:solidFill>
              <a:srgbClr val="286D9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7397" y="1560109"/>
            <a:ext cx="1701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286D9F"/>
                </a:solidFill>
              </a:rPr>
              <a:t>KEY POINT</a:t>
            </a:r>
            <a:endParaRPr lang="zh-CN" altLang="en-US" sz="2400" b="1" dirty="0">
              <a:solidFill>
                <a:srgbClr val="286D9F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93606"/>
              </p:ext>
            </p:extLst>
          </p:nvPr>
        </p:nvGraphicFramePr>
        <p:xfrm>
          <a:off x="1319367" y="2949401"/>
          <a:ext cx="6266836" cy="2642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" name="Equation" r:id="rId6" imgW="2831760" imgH="1193760" progId="Equation.DSMT4">
                  <p:embed/>
                </p:oleObj>
              </mc:Choice>
              <mc:Fallback>
                <p:oleObj name="Equation" r:id="rId6" imgW="283176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9367" y="2949401"/>
                        <a:ext cx="6266836" cy="2642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97435" y="2199783"/>
            <a:ext cx="262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Considering: 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89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94699" y="5911334"/>
            <a:ext cx="26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2-1-3, Learning Curves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6" t="9211" r="11033" b="5111"/>
          <a:stretch/>
        </p:blipFill>
        <p:spPr>
          <a:xfrm>
            <a:off x="1189703" y="904568"/>
            <a:ext cx="6577781" cy="5073445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317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6137" y="2339343"/>
            <a:ext cx="6123856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2-2 IIR SER Algorithm</a:t>
            </a:r>
          </a:p>
        </p:txBody>
      </p:sp>
    </p:spTree>
    <p:extLst>
      <p:ext uri="{BB962C8B-B14F-4D97-AF65-F5344CB8AC3E}">
        <p14:creationId xmlns:p14="http://schemas.microsoft.com/office/powerpoint/2010/main" val="379053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545569"/>
              </p:ext>
            </p:extLst>
          </p:nvPr>
        </p:nvGraphicFramePr>
        <p:xfrm>
          <a:off x="1566401" y="2424883"/>
          <a:ext cx="57134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3" name="Equation" r:id="rId4" imgW="2019240" imgH="431640" progId="Equation.DSMT4">
                  <p:embed/>
                </p:oleObj>
              </mc:Choice>
              <mc:Fallback>
                <p:oleObj name="Equation" r:id="rId4" imgW="2019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6401" y="2424883"/>
                        <a:ext cx="57134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662762"/>
              </p:ext>
            </p:extLst>
          </p:nvPr>
        </p:nvGraphicFramePr>
        <p:xfrm>
          <a:off x="712788" y="4073525"/>
          <a:ext cx="80819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4" name="Equation" r:id="rId6" imgW="2755800" imgH="241200" progId="Equation.DSMT4">
                  <p:embed/>
                </p:oleObj>
              </mc:Choice>
              <mc:Fallback>
                <p:oleObj name="Equation" r:id="rId6" imgW="27558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2788" y="4073525"/>
                        <a:ext cx="808196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59891"/>
              </p:ext>
            </p:extLst>
          </p:nvPr>
        </p:nvGraphicFramePr>
        <p:xfrm>
          <a:off x="1566401" y="1157747"/>
          <a:ext cx="18478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5" name="Equation" r:id="rId8" imgW="685800" imgH="241200" progId="Equation.3">
                  <p:embed/>
                </p:oleObj>
              </mc:Choice>
              <mc:Fallback>
                <p:oleObj name="Equation" r:id="rId8" imgW="6858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66401" y="1157747"/>
                        <a:ext cx="18478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138741"/>
              </p:ext>
            </p:extLst>
          </p:nvPr>
        </p:nvGraphicFramePr>
        <p:xfrm>
          <a:off x="1440982" y="4501955"/>
          <a:ext cx="579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6" name="Equation" r:id="rId10" imgW="2095200" imgH="419040" progId="Equation.3">
                  <p:embed/>
                </p:oleObj>
              </mc:Choice>
              <mc:Fallback>
                <p:oleObj name="Equation" r:id="rId10" imgW="209520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40982" y="4501955"/>
                        <a:ext cx="5791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003524"/>
              </p:ext>
            </p:extLst>
          </p:nvPr>
        </p:nvGraphicFramePr>
        <p:xfrm>
          <a:off x="1549400" y="3186113"/>
          <a:ext cx="5702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7" name="Equation" r:id="rId12" imgW="2006280" imgH="431640" progId="Equation.DSMT4">
                  <p:embed/>
                </p:oleObj>
              </mc:Choice>
              <mc:Fallback>
                <p:oleObj name="Equation" r:id="rId12" imgW="20062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3186113"/>
                        <a:ext cx="57023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739022"/>
              </p:ext>
            </p:extLst>
          </p:nvPr>
        </p:nvGraphicFramePr>
        <p:xfrm>
          <a:off x="3802625" y="1128249"/>
          <a:ext cx="1905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8" name="Equation" r:id="rId14" imgW="799920" imgH="241200" progId="Equation.3">
                  <p:embed/>
                </p:oleObj>
              </mc:Choice>
              <mc:Fallback>
                <p:oleObj name="Equation" r:id="rId14" imgW="7999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02625" y="1128249"/>
                        <a:ext cx="1905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836440"/>
              </p:ext>
            </p:extLst>
          </p:nvPr>
        </p:nvGraphicFramePr>
        <p:xfrm>
          <a:off x="1440982" y="1786397"/>
          <a:ext cx="36766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9" name="Equation" r:id="rId16" imgW="1422360" imgH="419040" progId="Equation.DSMT4">
                  <p:embed/>
                </p:oleObj>
              </mc:Choice>
              <mc:Fallback>
                <p:oleObj name="Equation" r:id="rId16" imgW="14223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40982" y="1786397"/>
                        <a:ext cx="36766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818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1392" y="5911334"/>
            <a:ext cx="473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2-2-1, Weights Adapting Procedure using SER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t="9669" r="11702" b="5964"/>
          <a:stretch/>
        </p:blipFill>
        <p:spPr bwMode="auto">
          <a:xfrm>
            <a:off x="766916" y="776748"/>
            <a:ext cx="7108723" cy="531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37631" y="6024102"/>
            <a:ext cx="1234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IIR_SER.m</a:t>
            </a:r>
            <a:endParaRPr lang="en-US" altLang="zh-CN" sz="2000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1600" i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Script</a:t>
            </a:r>
            <a:endParaRPr lang="zh-CN" altLang="en-US" sz="1600" i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动作按钮: 文档 7">
            <a:hlinkClick r:id="rId4" action="ppaction://hlinkfile" highlightClick="1"/>
          </p:cNvPr>
          <p:cNvSpPr/>
          <p:nvPr/>
        </p:nvSpPr>
        <p:spPr>
          <a:xfrm>
            <a:off x="1402450" y="6031605"/>
            <a:ext cx="700087" cy="697090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63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39583" y="5911334"/>
            <a:ext cx="25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2-2-2, Learning Curve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t="7941" r="11047" b="5284"/>
          <a:stretch/>
        </p:blipFill>
        <p:spPr>
          <a:xfrm>
            <a:off x="1199535" y="835742"/>
            <a:ext cx="6587613" cy="5132439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66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5028" y="2388504"/>
            <a:ext cx="8376204" cy="12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2-3 Comparisons &amp; </a:t>
            </a:r>
            <a:r>
              <a:rPr lang="en-US" altLang="zh-CN" sz="54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Summary</a:t>
            </a:r>
            <a:endParaRPr lang="en-US" altLang="zh-CN" sz="54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97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00987" y="5911334"/>
            <a:ext cx="559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2-3-1, Weights Adapting Procedure using LMS and SER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7" t="9404" r="12128" b="6111"/>
          <a:stretch/>
        </p:blipFill>
        <p:spPr bwMode="auto">
          <a:xfrm>
            <a:off x="855406" y="766916"/>
            <a:ext cx="7030065" cy="529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57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94699" y="5911334"/>
            <a:ext cx="26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2-3-2, Learning Curves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3" y="842041"/>
            <a:ext cx="8231135" cy="5069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814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83459" y="774240"/>
            <a:ext cx="8760542" cy="51349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5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CHAP 3 Adaptive Lattice Structure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LMS Algorithm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SER Algorithm</a:t>
            </a:r>
          </a:p>
          <a:p>
            <a:pPr lvl="1">
              <a:lnSpc>
                <a:spcPct val="150000"/>
              </a:lnSpc>
            </a:pPr>
            <a:r>
              <a:rPr lang="en-US" altLang="zh-CN" sz="3600" dirty="0" smtClean="0">
                <a:latin typeface="Calibri" panose="020F0502020204030204" pitchFamily="34" charset="0"/>
              </a:rPr>
              <a:t>Comparisons &amp; Summary</a:t>
            </a:r>
          </a:p>
        </p:txBody>
      </p:sp>
    </p:spTree>
    <p:extLst>
      <p:ext uri="{BB962C8B-B14F-4D97-AF65-F5344CB8AC3E}">
        <p14:creationId xmlns:p14="http://schemas.microsoft.com/office/powerpoint/2010/main" val="187569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6137" y="2339343"/>
            <a:ext cx="7434920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3-1 Lattice LMS Algorithm</a:t>
            </a:r>
          </a:p>
        </p:txBody>
      </p:sp>
    </p:spTree>
    <p:extLst>
      <p:ext uri="{BB962C8B-B14F-4D97-AF65-F5344CB8AC3E}">
        <p14:creationId xmlns:p14="http://schemas.microsoft.com/office/powerpoint/2010/main" val="42459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137084" y="1157747"/>
            <a:ext cx="15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Where 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545706"/>
              </p:ext>
            </p:extLst>
          </p:nvPr>
        </p:nvGraphicFramePr>
        <p:xfrm>
          <a:off x="2691036" y="1804078"/>
          <a:ext cx="4300538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" name="Equation" r:id="rId4" imgW="1942920" imgH="736560" progId="Equation.DSMT4">
                  <p:embed/>
                </p:oleObj>
              </mc:Choice>
              <mc:Fallback>
                <p:oleObj name="Equation" r:id="rId4" imgW="19429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91036" y="1804078"/>
                        <a:ext cx="4300538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250268" y="4024990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Thus 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965058"/>
              </p:ext>
            </p:extLst>
          </p:nvPr>
        </p:nvGraphicFramePr>
        <p:xfrm>
          <a:off x="3158218" y="4080771"/>
          <a:ext cx="18256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" name="Equation" r:id="rId6" imgW="825480" imgH="266400" progId="Equation.DSMT4">
                  <p:embed/>
                </p:oleObj>
              </mc:Choice>
              <mc:Fallback>
                <p:oleObj name="Equation" r:id="rId6" imgW="8254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58218" y="4080771"/>
                        <a:ext cx="182562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3158218" y="4754743"/>
            <a:ext cx="2716100" cy="0"/>
          </a:xfrm>
          <a:prstGeom prst="line">
            <a:avLst/>
          </a:prstGeom>
          <a:ln w="31750">
            <a:solidFill>
              <a:srgbClr val="286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5874318" y="3434440"/>
            <a:ext cx="0" cy="1320303"/>
          </a:xfrm>
          <a:prstGeom prst="straightConnector1">
            <a:avLst/>
          </a:prstGeom>
          <a:ln w="31750">
            <a:solidFill>
              <a:srgbClr val="286D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57866" y="4823410"/>
            <a:ext cx="395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Unbiased Estimator 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644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9534"/>
            <a:ext cx="9126588" cy="2976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69047" y="5344537"/>
            <a:ext cx="516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3-1-1, basic structure of lattice one-step predictor</a:t>
            </a:r>
            <a:endParaRPr lang="zh-CN" altLang="en-US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5916" y="1124197"/>
            <a:ext cx="303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In lattice structure :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136183"/>
              </p:ext>
            </p:extLst>
          </p:nvPr>
        </p:nvGraphicFramePr>
        <p:xfrm>
          <a:off x="1603640" y="1776412"/>
          <a:ext cx="6114495" cy="410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4" name="Equation" r:id="rId3" imgW="1892160" imgH="1269720" progId="Equation.DSMT4">
                  <p:embed/>
                </p:oleObj>
              </mc:Choice>
              <mc:Fallback>
                <p:oleObj name="Equation" r:id="rId3" imgW="1892160" imgH="1269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640" y="1776412"/>
                        <a:ext cx="6114495" cy="4103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735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5916" y="1124197"/>
            <a:ext cx="3213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For stationary signal: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37458"/>
              </p:ext>
            </p:extLst>
          </p:nvPr>
        </p:nvGraphicFramePr>
        <p:xfrm>
          <a:off x="949325" y="1759074"/>
          <a:ext cx="7479418" cy="1974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2" name="Equation" r:id="rId4" imgW="2933640" imgH="774360" progId="Equation.DSMT4">
                  <p:embed/>
                </p:oleObj>
              </mc:Choice>
              <mc:Fallback>
                <p:oleObj name="Equation" r:id="rId4" imgW="293364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325" y="1759074"/>
                        <a:ext cx="7479418" cy="1974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290134"/>
              </p:ext>
            </p:extLst>
          </p:nvPr>
        </p:nvGraphicFramePr>
        <p:xfrm>
          <a:off x="965200" y="3779838"/>
          <a:ext cx="7445375" cy="19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3" name="Equation" r:id="rId6" imgW="2920680" imgH="774360" progId="Equation.DSMT4">
                  <p:embed/>
                </p:oleObj>
              </mc:Choice>
              <mc:Fallback>
                <p:oleObj name="Equation" r:id="rId6" imgW="292068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5200" y="3779838"/>
                        <a:ext cx="7445375" cy="197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51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927061"/>
              </p:ext>
            </p:extLst>
          </p:nvPr>
        </p:nvGraphicFramePr>
        <p:xfrm>
          <a:off x="909636" y="3698171"/>
          <a:ext cx="7091363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4" name="Equation" r:id="rId3" imgW="2781000" imgH="482400" progId="Equation.DSMT4">
                  <p:embed/>
                </p:oleObj>
              </mc:Choice>
              <mc:Fallback>
                <p:oleObj name="Equation" r:id="rId3" imgW="278100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9636" y="3698171"/>
                        <a:ext cx="7091363" cy="123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089581"/>
              </p:ext>
            </p:extLst>
          </p:nvPr>
        </p:nvGraphicFramePr>
        <p:xfrm>
          <a:off x="1887824" y="1157747"/>
          <a:ext cx="3966004" cy="575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5" name="Equation" r:id="rId5" imgW="1663560" imgH="241200" progId="Equation.DSMT4">
                  <p:embed/>
                </p:oleObj>
              </mc:Choice>
              <mc:Fallback>
                <p:oleObj name="Equation" r:id="rId5" imgW="16635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7824" y="1157747"/>
                        <a:ext cx="3966004" cy="575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729555"/>
              </p:ext>
            </p:extLst>
          </p:nvPr>
        </p:nvGraphicFramePr>
        <p:xfrm>
          <a:off x="1887824" y="1982788"/>
          <a:ext cx="553878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6" name="Equation" r:id="rId7" imgW="2323800" imgH="241200" progId="Equation.DSMT4">
                  <p:embed/>
                </p:oleObj>
              </mc:Choice>
              <mc:Fallback>
                <p:oleObj name="Equation" r:id="rId7" imgW="23238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87824" y="1982788"/>
                        <a:ext cx="5538788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01614" y="3122481"/>
            <a:ext cx="26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We can arrive at: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23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081896"/>
              </p:ext>
            </p:extLst>
          </p:nvPr>
        </p:nvGraphicFramePr>
        <p:xfrm>
          <a:off x="2293938" y="2029035"/>
          <a:ext cx="4144962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8" name="Equation" r:id="rId3" imgW="1625400" imgH="431640" progId="Equation.DSMT4">
                  <p:embed/>
                </p:oleObj>
              </mc:Choice>
              <mc:Fallback>
                <p:oleObj name="Equation" r:id="rId3" imgW="1625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3938" y="2029035"/>
                        <a:ext cx="4144962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65114" y="1331781"/>
            <a:ext cx="2747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also can arrive at: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114" y="3130760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When: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320274"/>
              </p:ext>
            </p:extLst>
          </p:nvPr>
        </p:nvGraphicFramePr>
        <p:xfrm>
          <a:off x="2099469" y="3653980"/>
          <a:ext cx="4533900" cy="233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9" name="Equation" r:id="rId5" imgW="1777680" imgH="914400" progId="Equation.DSMT4">
                  <p:embed/>
                </p:oleObj>
              </mc:Choice>
              <mc:Fallback>
                <p:oleObj name="Equation" r:id="rId5" imgW="17776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9469" y="3653980"/>
                        <a:ext cx="4533900" cy="233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838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423565"/>
              </p:ext>
            </p:extLst>
          </p:nvPr>
        </p:nvGraphicFramePr>
        <p:xfrm>
          <a:off x="284162" y="1920876"/>
          <a:ext cx="8682038" cy="100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5" name="Equation" r:id="rId3" imgW="4178160" imgH="482400" progId="Equation.DSMT4">
                  <p:embed/>
                </p:oleObj>
              </mc:Choice>
              <mc:Fallback>
                <p:oleObj name="Equation" r:id="rId3" imgW="4178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162" y="1920876"/>
                        <a:ext cx="8682038" cy="100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84162" y="1279748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When L=2: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162" y="3425015"/>
            <a:ext cx="3283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At the first stage, l=0: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448959"/>
              </p:ext>
            </p:extLst>
          </p:nvPr>
        </p:nvGraphicFramePr>
        <p:xfrm>
          <a:off x="2249488" y="3948235"/>
          <a:ext cx="4196337" cy="1919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6" name="Equation" r:id="rId5" imgW="1638000" imgH="749160" progId="Equation.DSMT4">
                  <p:embed/>
                </p:oleObj>
              </mc:Choice>
              <mc:Fallback>
                <p:oleObj name="Equation" r:id="rId5" imgW="1638000" imgH="749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49488" y="3948235"/>
                        <a:ext cx="4196337" cy="1919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4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325734"/>
              </p:ext>
            </p:extLst>
          </p:nvPr>
        </p:nvGraphicFramePr>
        <p:xfrm>
          <a:off x="28575" y="2924175"/>
          <a:ext cx="900747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4" name="Equation" r:id="rId3" imgW="2958840" imgH="482400" progId="Equation.DSMT4">
                  <p:embed/>
                </p:oleObj>
              </mc:Choice>
              <mc:Fallback>
                <p:oleObj name="Equation" r:id="rId3" imgW="29588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" y="2924175"/>
                        <a:ext cx="9007475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84162" y="1914748"/>
            <a:ext cx="2755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When L=2: =&gt;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2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0997" y="1250255"/>
            <a:ext cx="81073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We have known the global optimum based on local optimum of each stage in lattice. </a:t>
            </a:r>
            <a:r>
              <a:rPr lang="en-US" altLang="zh-CN" sz="2800" dirty="0">
                <a:solidFill>
                  <a:srgbClr val="286D9F"/>
                </a:solidFill>
                <a:latin typeface="Calibri" panose="020F0502020204030204" pitchFamily="34" charset="0"/>
              </a:rPr>
              <a:t>W</a:t>
            </a:r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e can use the square error as the estimator of its gradient as before.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611173"/>
              </p:ext>
            </p:extLst>
          </p:nvPr>
        </p:nvGraphicFramePr>
        <p:xfrm>
          <a:off x="2406417" y="2727758"/>
          <a:ext cx="3529012" cy="307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0" name="Equation" r:id="rId3" imgW="1384200" imgH="1206360" progId="Equation.DSMT4">
                  <p:embed/>
                </p:oleObj>
              </mc:Choice>
              <mc:Fallback>
                <p:oleObj name="Equation" r:id="rId3" imgW="1384200" imgH="1206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6417" y="2727758"/>
                        <a:ext cx="3529012" cy="307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34098" y="5197036"/>
            <a:ext cx="311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Unbiased Estimator 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8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464548"/>
              </p:ext>
            </p:extLst>
          </p:nvPr>
        </p:nvGraphicFramePr>
        <p:xfrm>
          <a:off x="1849437" y="2374547"/>
          <a:ext cx="6151562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1" name="Equation" r:id="rId3" imgW="2412720" imgH="736560" progId="Equation.DSMT4">
                  <p:embed/>
                </p:oleObj>
              </mc:Choice>
              <mc:Fallback>
                <p:oleObj name="Equation" r:id="rId3" imgW="24127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9437" y="2374547"/>
                        <a:ext cx="6151562" cy="187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29298" y="2837294"/>
            <a:ext cx="11508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Lattice</a:t>
            </a:r>
          </a:p>
          <a:p>
            <a:pPr algn="ctr"/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LMS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0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LMS——Simulation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" t="10975" r="3554"/>
          <a:stretch/>
        </p:blipFill>
        <p:spPr>
          <a:xfrm>
            <a:off x="235974" y="1887793"/>
            <a:ext cx="8565334" cy="27923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6618" y="5167556"/>
            <a:ext cx="674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3-1-2, a 2-stage Adaptive one-step predictor,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N=16, Random Signal is a Gaussian White Noise with its power = 0.01</a:t>
            </a:r>
            <a:endParaRPr lang="zh-CN" altLang="en-US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52934" y="1777554"/>
            <a:ext cx="747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Where we can arrive at LMS algorithm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43041" y="3293153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LMS: </a:t>
            </a:r>
            <a:endParaRPr lang="zh-CN" altLang="en-US" sz="36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397015"/>
              </p:ext>
            </p:extLst>
          </p:nvPr>
        </p:nvGraphicFramePr>
        <p:xfrm>
          <a:off x="2855232" y="3168422"/>
          <a:ext cx="4707794" cy="875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Equation" r:id="rId4" imgW="1231560" imgH="228600" progId="Equation.DSMT4">
                  <p:embed/>
                </p:oleObj>
              </mc:Choice>
              <mc:Fallback>
                <p:oleObj name="Equation" r:id="rId4" imgW="1231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5232" y="3168422"/>
                        <a:ext cx="4707794" cy="875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1095375" y="2519135"/>
            <a:ext cx="7096125" cy="0"/>
          </a:xfrm>
          <a:prstGeom prst="line">
            <a:avLst/>
          </a:prstGeom>
          <a:ln w="34925">
            <a:solidFill>
              <a:srgbClr val="286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352925" y="2528435"/>
            <a:ext cx="0" cy="639987"/>
          </a:xfrm>
          <a:prstGeom prst="straightConnector1">
            <a:avLst/>
          </a:prstGeom>
          <a:ln w="47625">
            <a:solidFill>
              <a:srgbClr val="286D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——Theoretical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Derivation</a:t>
            </a: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59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LMS——Simulation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" t="10975" r="3554"/>
          <a:stretch/>
        </p:blipFill>
        <p:spPr>
          <a:xfrm>
            <a:off x="1356851" y="1157747"/>
            <a:ext cx="5820697" cy="1897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4773" y="3055337"/>
            <a:ext cx="674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3-1-2, a 2-stage Adaptive one-step predictor,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N=16, Random Signal is a Gaussian White Noise with its power = 0.01</a:t>
            </a:r>
            <a:endParaRPr lang="zh-CN" altLang="en-US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986425"/>
              </p:ext>
            </p:extLst>
          </p:nvPr>
        </p:nvGraphicFramePr>
        <p:xfrm>
          <a:off x="461963" y="3803859"/>
          <a:ext cx="8682037" cy="206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3" name="Equation" r:id="rId4" imgW="4178160" imgH="990360" progId="Equation.DSMT4">
                  <p:embed/>
                </p:oleObj>
              </mc:Choice>
              <mc:Fallback>
                <p:oleObj name="Equation" r:id="rId4" imgW="417816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1963" y="3803859"/>
                        <a:ext cx="8682037" cy="206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61963" y="6020247"/>
            <a:ext cx="2831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LatticePredictor.m</a:t>
            </a:r>
            <a:endParaRPr lang="en-US" altLang="zh-CN" sz="2800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2000" i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Function</a:t>
            </a:r>
            <a:endParaRPr lang="zh-CN" altLang="en-US" sz="2000" i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3315" y="6027003"/>
            <a:ext cx="2332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Lattice_LMS.m</a:t>
            </a:r>
            <a:endParaRPr lang="en-US" altLang="zh-CN" sz="2800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2000" i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Script</a:t>
            </a:r>
            <a:endParaRPr lang="zh-CN" altLang="en-US" sz="2000" i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4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02537" y="5911334"/>
            <a:ext cx="478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3-1-3, Weights Adapting Procedure using LMS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0" t="9493" r="12800" b="5314"/>
          <a:stretch/>
        </p:blipFill>
        <p:spPr>
          <a:xfrm>
            <a:off x="1229032" y="865238"/>
            <a:ext cx="6508956" cy="5201265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06378" y="6024102"/>
            <a:ext cx="1722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Lattice_LMS.m</a:t>
            </a:r>
            <a:endParaRPr lang="en-US" altLang="zh-CN" sz="2000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1600" i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Script</a:t>
            </a:r>
            <a:endParaRPr lang="zh-CN" altLang="en-US" sz="1600" i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动作按钮: 文档 6">
            <a:hlinkClick r:id="rId4" action="ppaction://hlinkfile" highlightClick="1"/>
          </p:cNvPr>
          <p:cNvSpPr/>
          <p:nvPr/>
        </p:nvSpPr>
        <p:spPr>
          <a:xfrm>
            <a:off x="1585336" y="6019923"/>
            <a:ext cx="700087" cy="697090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5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94699" y="5911334"/>
            <a:ext cx="26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3-1-4, Learning Curves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5" t="9192" r="11603" b="4875"/>
          <a:stretch/>
        </p:blipFill>
        <p:spPr>
          <a:xfrm>
            <a:off x="1258529" y="825910"/>
            <a:ext cx="6538452" cy="5161935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55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6137" y="2339343"/>
            <a:ext cx="7266605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3-2 Lattice SER Algorithm</a:t>
            </a:r>
          </a:p>
        </p:txBody>
      </p:sp>
    </p:spTree>
    <p:extLst>
      <p:ext uri="{BB962C8B-B14F-4D97-AF65-F5344CB8AC3E}">
        <p14:creationId xmlns:p14="http://schemas.microsoft.com/office/powerpoint/2010/main" val="122496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095120"/>
              </p:ext>
            </p:extLst>
          </p:nvPr>
        </p:nvGraphicFramePr>
        <p:xfrm>
          <a:off x="1799612" y="1508984"/>
          <a:ext cx="4617165" cy="580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5" name="Equation" r:id="rId3" imgW="1917360" imgH="241200" progId="Equation.DSMT4">
                  <p:embed/>
                </p:oleObj>
              </mc:Choice>
              <mc:Fallback>
                <p:oleObj name="Equation" r:id="rId3" imgW="1917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9612" y="1508984"/>
                        <a:ext cx="4617165" cy="580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896938"/>
              </p:ext>
            </p:extLst>
          </p:nvPr>
        </p:nvGraphicFramePr>
        <p:xfrm>
          <a:off x="1799612" y="2273607"/>
          <a:ext cx="2760098" cy="755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6" name="Equation" r:id="rId5" imgW="1574640" imgH="431640" progId="Equation.DSMT4">
                  <p:embed/>
                </p:oleObj>
              </mc:Choice>
              <mc:Fallback>
                <p:oleObj name="Equation" r:id="rId5" imgW="15746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9612" y="2273607"/>
                        <a:ext cx="2760098" cy="755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46588"/>
              </p:ext>
            </p:extLst>
          </p:nvPr>
        </p:nvGraphicFramePr>
        <p:xfrm>
          <a:off x="1799612" y="3213954"/>
          <a:ext cx="3273425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7" name="Equation" r:id="rId7" imgW="1549080" imgH="914400" progId="Equation.DSMT4">
                  <p:embed/>
                </p:oleObj>
              </mc:Choice>
              <mc:Fallback>
                <p:oleObj name="Equation" r:id="rId7" imgW="15490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99612" y="3213954"/>
                        <a:ext cx="3273425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连接符 8"/>
          <p:cNvCxnSpPr/>
          <p:nvPr/>
        </p:nvCxnSpPr>
        <p:spPr>
          <a:xfrm flipH="1">
            <a:off x="1323668" y="1799055"/>
            <a:ext cx="475944" cy="0"/>
          </a:xfrm>
          <a:prstGeom prst="line">
            <a:avLst/>
          </a:prstGeom>
          <a:ln w="31750">
            <a:solidFill>
              <a:srgbClr val="286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323668" y="1799055"/>
            <a:ext cx="0" cy="1922864"/>
          </a:xfrm>
          <a:prstGeom prst="line">
            <a:avLst/>
          </a:prstGeom>
          <a:ln w="31750">
            <a:solidFill>
              <a:srgbClr val="286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323668" y="2641050"/>
            <a:ext cx="475944" cy="0"/>
          </a:xfrm>
          <a:prstGeom prst="line">
            <a:avLst/>
          </a:prstGeom>
          <a:ln w="31750">
            <a:solidFill>
              <a:srgbClr val="286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345893" y="3721919"/>
            <a:ext cx="492432" cy="0"/>
          </a:xfrm>
          <a:prstGeom prst="straightConnector1">
            <a:avLst/>
          </a:prstGeom>
          <a:ln w="31750">
            <a:solidFill>
              <a:srgbClr val="286D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500179" y="5103044"/>
            <a:ext cx="0" cy="607987"/>
          </a:xfrm>
          <a:prstGeom prst="straightConnector1">
            <a:avLst/>
          </a:prstGeom>
          <a:ln w="31750">
            <a:solidFill>
              <a:srgbClr val="286D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3500180" y="5711031"/>
            <a:ext cx="4107120" cy="0"/>
          </a:xfrm>
          <a:prstGeom prst="line">
            <a:avLst/>
          </a:prstGeom>
          <a:ln w="31750">
            <a:solidFill>
              <a:srgbClr val="286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478449" y="5103044"/>
                <a:ext cx="2522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Just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3600" b="1" i="1" smtClean="0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3600" b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zh-CN" altLang="en-US" sz="3600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449" y="5103044"/>
                <a:ext cx="2522550" cy="646331"/>
              </a:xfrm>
              <a:prstGeom prst="rect">
                <a:avLst/>
              </a:prstGeom>
              <a:blipFill rotWithShape="0">
                <a:blip r:embed="rId9"/>
                <a:stretch>
                  <a:fillRect l="-7506" t="-13208" b="-35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/>
          <p:cNvCxnSpPr/>
          <p:nvPr/>
        </p:nvCxnSpPr>
        <p:spPr>
          <a:xfrm>
            <a:off x="4461591" y="3378200"/>
            <a:ext cx="0" cy="820004"/>
          </a:xfrm>
          <a:prstGeom prst="straightConnector1">
            <a:avLst/>
          </a:prstGeom>
          <a:ln w="31750">
            <a:solidFill>
              <a:srgbClr val="286D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4461591" y="3378200"/>
            <a:ext cx="897196" cy="0"/>
          </a:xfrm>
          <a:prstGeom prst="line">
            <a:avLst/>
          </a:prstGeom>
          <a:ln w="31750">
            <a:solidFill>
              <a:srgbClr val="286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358787" y="3055034"/>
                <a:ext cx="2982932" cy="664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srgbClr val="286D9F"/>
                    </a:solidFill>
                    <a:latin typeface="Calibri" panose="020F0502020204030204" pitchFamily="34" charset="0"/>
                  </a:rPr>
                  <a:t>Replace with</a:t>
                </a:r>
                <a14:m>
                  <m:oMath xmlns:m="http://schemas.openxmlformats.org/officeDocument/2006/math">
                    <m:r>
                      <a:rPr lang="en-US" altLang="zh-CN" sz="3600" b="0" i="0" smtClean="0">
                        <a:solidFill>
                          <a:srgbClr val="286D9F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zh-CN" altLang="en-US" sz="3600" i="1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3600">
                            <a:solidFill>
                              <a:srgbClr val="286D9F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</m:acc>
                  </m:oMath>
                </a14:m>
                <a:endParaRPr lang="zh-CN" altLang="en-US" sz="3600" dirty="0">
                  <a:solidFill>
                    <a:srgbClr val="286D9F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7" y="3055034"/>
                <a:ext cx="2982932" cy="664797"/>
              </a:xfrm>
              <a:prstGeom prst="rect">
                <a:avLst/>
              </a:prstGeom>
              <a:blipFill rotWithShape="0">
                <a:blip r:embed="rId10"/>
                <a:stretch>
                  <a:fillRect l="-6135" t="-10092" b="-34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20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3935413" y="1843088"/>
          <a:ext cx="4856162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6" name="Equation" r:id="rId3" imgW="1904760" imgH="1041120" progId="Equation.DSMT4">
                  <p:embed/>
                </p:oleObj>
              </mc:Choice>
              <mc:Fallback>
                <p:oleObj name="Equation" r:id="rId3" imgW="190476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5413" y="1843088"/>
                        <a:ext cx="4856162" cy="265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24548" y="2837292"/>
            <a:ext cx="11508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Lattice</a:t>
            </a:r>
          </a:p>
          <a:p>
            <a:pPr algn="ctr"/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SER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50354" y="3052735"/>
            <a:ext cx="1495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i="1" dirty="0" smtClean="0">
                <a:solidFill>
                  <a:srgbClr val="404040"/>
                </a:solidFill>
                <a:latin typeface="Calibri" panose="020F0502020204030204" pitchFamily="34" charset="0"/>
              </a:rPr>
              <a:t>Initiation</a:t>
            </a:r>
            <a:endParaRPr lang="zh-CN" altLang="en-US" sz="2800" i="1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42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SER——Theoretical Derivation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98103"/>
              </p:ext>
            </p:extLst>
          </p:nvPr>
        </p:nvGraphicFramePr>
        <p:xfrm>
          <a:off x="2068513" y="2233687"/>
          <a:ext cx="6572250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8" name="Equation" r:id="rId3" imgW="2577960" imgH="838080" progId="Equation.DSMT4">
                  <p:embed/>
                </p:oleObj>
              </mc:Choice>
              <mc:Fallback>
                <p:oleObj name="Equation" r:id="rId3" imgW="257796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8513" y="2233687"/>
                        <a:ext cx="6572250" cy="2139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5210" y="2826609"/>
            <a:ext cx="1580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i="1" dirty="0" smtClean="0">
                <a:solidFill>
                  <a:srgbClr val="404040"/>
                </a:solidFill>
                <a:latin typeface="Calibri" panose="020F0502020204030204" pitchFamily="34" charset="0"/>
              </a:rPr>
              <a:t>Following</a:t>
            </a:r>
          </a:p>
          <a:p>
            <a:pPr algn="ctr"/>
            <a:r>
              <a:rPr lang="en-US" altLang="zh-CN" sz="2800" i="1" dirty="0" smtClean="0">
                <a:solidFill>
                  <a:srgbClr val="404040"/>
                </a:solidFill>
                <a:latin typeface="Calibri" panose="020F0502020204030204" pitchFamily="34" charset="0"/>
              </a:rPr>
              <a:t>Iterations</a:t>
            </a:r>
            <a:endParaRPr lang="zh-CN" altLang="en-US" sz="2800" i="1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6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SER——Simulation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" t="10975" r="3554"/>
          <a:stretch/>
        </p:blipFill>
        <p:spPr>
          <a:xfrm>
            <a:off x="235974" y="1887793"/>
            <a:ext cx="8565334" cy="27923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6618" y="5167556"/>
            <a:ext cx="674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3-2-1, a 2-stage Adaptive one-step predictor,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N=16, Random Signal is a Gaussian White Noise with its power = 0.01</a:t>
            </a:r>
            <a:endParaRPr lang="zh-CN" altLang="en-US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5974" y="5813887"/>
            <a:ext cx="2245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Lattice_SER.m</a:t>
            </a:r>
            <a:endParaRPr lang="en-US" altLang="zh-CN" sz="2800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2000" i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Script</a:t>
            </a:r>
            <a:endParaRPr lang="zh-CN" altLang="en-US" sz="2000" i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21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1392" y="5911334"/>
            <a:ext cx="473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3-2-2, Weights Adapting Procedure using SER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3" t="9480" r="12930" b="5253"/>
          <a:stretch/>
        </p:blipFill>
        <p:spPr>
          <a:xfrm>
            <a:off x="1428750" y="800100"/>
            <a:ext cx="6457950" cy="516255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75760" y="6024102"/>
            <a:ext cx="166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rgbClr val="286D9F"/>
                </a:solidFill>
                <a:latin typeface="Calibri" panose="020F0502020204030204" pitchFamily="34" charset="0"/>
              </a:rPr>
              <a:t>Lattice_SER.m</a:t>
            </a:r>
            <a:endParaRPr lang="en-US" altLang="zh-CN" sz="2000" dirty="0" smtClean="0">
              <a:solidFill>
                <a:srgbClr val="286D9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1600" i="1" dirty="0" smtClean="0">
                <a:solidFill>
                  <a:srgbClr val="286D9F"/>
                </a:solidFill>
                <a:latin typeface="Calibri" panose="020F0502020204030204" pitchFamily="34" charset="0"/>
              </a:rPr>
              <a:t>Script</a:t>
            </a:r>
            <a:endParaRPr lang="zh-CN" altLang="en-US" sz="1600" i="1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动作按钮: 文档 6">
            <a:hlinkClick r:id="rId4" action="ppaction://hlinkfile" highlightClick="1"/>
          </p:cNvPr>
          <p:cNvSpPr/>
          <p:nvPr/>
        </p:nvSpPr>
        <p:spPr>
          <a:xfrm>
            <a:off x="1585336" y="6019923"/>
            <a:ext cx="700087" cy="697090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3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1392" y="5911334"/>
            <a:ext cx="473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3-2-3, Weights Adapting Procedure using SER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t="9521" r="11685" b="5416"/>
          <a:stretch/>
        </p:blipFill>
        <p:spPr>
          <a:xfrm>
            <a:off x="1257300" y="752475"/>
            <a:ext cx="6572250" cy="5229225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SER——Simulation Results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99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" y="1007908"/>
            <a:ext cx="9144000" cy="3705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618" y="5167556"/>
            <a:ext cx="674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1-1-1, A 2-weight Adaptive FIR,</a:t>
            </a:r>
          </a:p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N=16, Random Signal is a Gaussian White Noise with its power = 0.01</a:t>
            </a:r>
            <a:endParaRPr lang="zh-CN" altLang="en-US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85211" y="167147"/>
            <a:ext cx="7082504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</a:t>
            </a:r>
            <a:r>
              <a:rPr lang="en-US" altLang="zh-CN" sz="2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——Simulation</a:t>
            </a:r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97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2679" y="2427833"/>
            <a:ext cx="8376204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3-3 </a:t>
            </a:r>
            <a:r>
              <a:rPr lang="en-US" altLang="zh-CN" sz="5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Comparisons &amp; </a:t>
            </a:r>
            <a:r>
              <a:rPr lang="en-US" altLang="zh-CN" sz="54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Summary</a:t>
            </a:r>
            <a:endParaRPr lang="en-US" altLang="zh-CN" sz="54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3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00987" y="5911334"/>
            <a:ext cx="559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3-3-1, Weights Adapting Procedure using LMS and SER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9" t="9713" r="13188" b="5406"/>
          <a:stretch/>
        </p:blipFill>
        <p:spPr>
          <a:xfrm>
            <a:off x="1325406" y="724195"/>
            <a:ext cx="6580344" cy="527958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Comparisons &amp; Summary</a:t>
            </a:r>
          </a:p>
        </p:txBody>
      </p:sp>
    </p:spTree>
    <p:extLst>
      <p:ext uri="{BB962C8B-B14F-4D97-AF65-F5344CB8AC3E}">
        <p14:creationId xmlns:p14="http://schemas.microsoft.com/office/powerpoint/2010/main" val="155495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94699" y="5911334"/>
            <a:ext cx="26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3-3-2, Learning Curves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9286" r="10566" b="5610"/>
          <a:stretch/>
        </p:blipFill>
        <p:spPr>
          <a:xfrm>
            <a:off x="1152525" y="676274"/>
            <a:ext cx="6791326" cy="5257801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Comparisons &amp; Summary</a:t>
            </a:r>
          </a:p>
        </p:txBody>
      </p:sp>
    </p:spTree>
    <p:extLst>
      <p:ext uri="{BB962C8B-B14F-4D97-AF65-F5344CB8AC3E}">
        <p14:creationId xmlns:p14="http://schemas.microsoft.com/office/powerpoint/2010/main" val="321651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Comparisons &amp; Summary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10997" y="1250255"/>
            <a:ext cx="81073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We can see the weight track of SER is improved over the track of LMS in same condition. So is the Learning Curves.</a:t>
            </a:r>
          </a:p>
          <a:p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However, look closely to these figures. </a:t>
            </a:r>
            <a:endParaRPr lang="zh-CN" altLang="en-US" sz="2800" dirty="0">
              <a:solidFill>
                <a:srgbClr val="286D9F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9286" r="10566" b="5610"/>
          <a:stretch/>
        </p:blipFill>
        <p:spPr>
          <a:xfrm>
            <a:off x="4447660" y="2984933"/>
            <a:ext cx="4395090" cy="34026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9" t="9713" r="13188" b="5406"/>
          <a:stretch/>
        </p:blipFill>
        <p:spPr>
          <a:xfrm>
            <a:off x="206677" y="2984933"/>
            <a:ext cx="4240983" cy="34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5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06177" y="5911334"/>
            <a:ext cx="258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6D9F"/>
                </a:solidFill>
                <a:latin typeface="Calibri" panose="020F0502020204030204" pitchFamily="34" charset="0"/>
              </a:rPr>
              <a:t>Fig 3-3-3, Detailed figures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9286" r="10566" b="5610"/>
          <a:stretch/>
        </p:blipFill>
        <p:spPr>
          <a:xfrm>
            <a:off x="302618" y="3577709"/>
            <a:ext cx="3014265" cy="2333625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5210" y="167147"/>
            <a:ext cx="7915789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Lattice|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8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Comparisons &amp; Summary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" t="19743" b="23150"/>
          <a:stretch/>
        </p:blipFill>
        <p:spPr>
          <a:xfrm>
            <a:off x="4043104" y="3124200"/>
            <a:ext cx="4472314" cy="2714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9" t="9713" r="13188" b="5406"/>
          <a:stretch/>
        </p:blipFill>
        <p:spPr>
          <a:xfrm>
            <a:off x="302618" y="811896"/>
            <a:ext cx="3014265" cy="2418423"/>
          </a:xfrm>
          <a:prstGeom prst="rect">
            <a:avLst/>
          </a:prstGeo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6">
            <a:clrChange>
              <a:clrFrom>
                <a:srgbClr val="FFFCDF"/>
              </a:clrFrom>
              <a:clrTo>
                <a:srgbClr val="FFFC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64" y="927180"/>
            <a:ext cx="4248150" cy="171302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809625" y="4210050"/>
            <a:ext cx="4248150" cy="161926"/>
          </a:xfrm>
          <a:prstGeom prst="straightConnector1">
            <a:avLst/>
          </a:prstGeom>
          <a:ln w="34925">
            <a:solidFill>
              <a:srgbClr val="286D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414913" y="2342376"/>
            <a:ext cx="3557262" cy="131219"/>
          </a:xfrm>
          <a:prstGeom prst="straightConnector1">
            <a:avLst/>
          </a:prstGeom>
          <a:ln w="34925">
            <a:solidFill>
              <a:srgbClr val="286D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57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8778" y="2267142"/>
            <a:ext cx="81147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CHAP 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 Brief Applications </a:t>
            </a:r>
            <a:endParaRPr lang="en-US" altLang="zh-CN" sz="32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Adaptive Modeling in FIR Digital Filter Synthesis</a:t>
            </a:r>
            <a:endParaRPr lang="en-US" altLang="zh-CN" sz="32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5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in FIR Digital Filter Synthesis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95771" y="996859"/>
            <a:ext cx="5191610" cy="4788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5200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in FIR Digital Filter Synthesis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785918" y="1428736"/>
          <a:ext cx="5286412" cy="4333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0" name="Equation" r:id="rId4" imgW="1549080" imgH="1269720" progId="Equation.DSMT4">
                  <p:embed/>
                </p:oleObj>
              </mc:Choice>
              <mc:Fallback>
                <p:oleObj name="Equation" r:id="rId4" imgW="15490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18" y="1428736"/>
                        <a:ext cx="5286412" cy="4333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14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in FIR Digital Filter Synthesis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217279"/>
              </p:ext>
            </p:extLst>
          </p:nvPr>
        </p:nvGraphicFramePr>
        <p:xfrm>
          <a:off x="1994391" y="2757317"/>
          <a:ext cx="5143536" cy="2512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4" name="Equation" r:id="rId4" imgW="1663560" imgH="812520" progId="Equation.DSMT4">
                  <p:embed/>
                </p:oleObj>
              </mc:Choice>
              <mc:Fallback>
                <p:oleObj name="Equation" r:id="rId4" imgW="166356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4391" y="2757317"/>
                        <a:ext cx="5143536" cy="2512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882288" y="1803210"/>
            <a:ext cx="73677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86D9F"/>
                </a:solidFill>
                <a:latin typeface="Calibri" panose="020F0502020204030204" pitchFamily="34" charset="0"/>
              </a:rPr>
              <a:t>Sometime  we want some  frequency more close than other, so we introduce cost function.</a:t>
            </a:r>
          </a:p>
        </p:txBody>
      </p:sp>
    </p:spTree>
    <p:extLst>
      <p:ext uri="{BB962C8B-B14F-4D97-AF65-F5344CB8AC3E}">
        <p14:creationId xmlns:p14="http://schemas.microsoft.com/office/powerpoint/2010/main" val="2394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5031" y="127818"/>
            <a:ext cx="9874867" cy="9906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en-US" altLang="zh-CN" sz="40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CN" sz="800" dirty="0" smtClean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286D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Modeling in FIR Digital Filter Synthesis</a:t>
            </a: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800" dirty="0">
              <a:solidFill>
                <a:srgbClr val="286D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2114" y="1238553"/>
            <a:ext cx="218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800" dirty="0">
                <a:solidFill>
                  <a:srgbClr val="286D9F"/>
                </a:solidFill>
                <a:latin typeface="Calibri" panose="020F0502020204030204" pitchFamily="34" charset="0"/>
              </a:rPr>
              <a:t>Then </a:t>
            </a:r>
            <a:r>
              <a:rPr lang="en-US" altLang="zh-CN" sz="2800" dirty="0" smtClean="0">
                <a:solidFill>
                  <a:srgbClr val="286D9F"/>
                </a:solidFill>
                <a:latin typeface="Calibri" panose="020F0502020204030204" pitchFamily="34" charset="0"/>
              </a:rPr>
              <a:t>we </a:t>
            </a:r>
            <a:r>
              <a:rPr lang="en-US" altLang="zh-CN" sz="2800" dirty="0">
                <a:solidFill>
                  <a:srgbClr val="286D9F"/>
                </a:solidFill>
                <a:latin typeface="Calibri" panose="020F0502020204030204" pitchFamily="34" charset="0"/>
              </a:rPr>
              <a:t>can 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371886"/>
              </p:ext>
            </p:extLst>
          </p:nvPr>
        </p:nvGraphicFramePr>
        <p:xfrm>
          <a:off x="825115" y="2028820"/>
          <a:ext cx="7085846" cy="1881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4" name="Equation" r:id="rId4" imgW="2869920" imgH="761760" progId="Equation.DSMT4">
                  <p:embed/>
                </p:oleObj>
              </mc:Choice>
              <mc:Fallback>
                <p:oleObj name="Equation" r:id="rId4" imgW="286992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115" y="2028820"/>
                        <a:ext cx="7085846" cy="18811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965693"/>
              </p:ext>
            </p:extLst>
          </p:nvPr>
        </p:nvGraphicFramePr>
        <p:xfrm>
          <a:off x="1110867" y="4481522"/>
          <a:ext cx="6572296" cy="8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5" name="Equation" r:id="rId6" imgW="1726920" imgH="228600" progId="Equation.DSMT4">
                  <p:embed/>
                </p:oleObj>
              </mc:Choice>
              <mc:Fallback>
                <p:oleObj name="Equation" r:id="rId6" imgW="17269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0867" y="4481522"/>
                        <a:ext cx="6572296" cy="8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979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5293</TotalTime>
  <Words>2213</Words>
  <Application>Microsoft Office PowerPoint</Application>
  <PresentationFormat>全屏显示(4:3)</PresentationFormat>
  <Paragraphs>445</Paragraphs>
  <Slides>134</Slides>
  <Notes>95</Notes>
  <HiddenSlides>11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47" baseType="lpstr">
      <vt:lpstr>Meiryo</vt:lpstr>
      <vt:lpstr>方正姚体</vt:lpstr>
      <vt:lpstr>华文新魏</vt:lpstr>
      <vt:lpstr>宋体</vt:lpstr>
      <vt:lpstr>Arial</vt:lpstr>
      <vt:lpstr>Calibri</vt:lpstr>
      <vt:lpstr>Cambria Math</vt:lpstr>
      <vt:lpstr>Trebuchet MS</vt:lpstr>
      <vt:lpstr>Wingdings</vt:lpstr>
      <vt:lpstr>Wingdings 3</vt:lpstr>
      <vt:lpstr>1_平面</vt:lpstr>
      <vt:lpstr>平面</vt:lpstr>
      <vt:lpstr>Equation</vt:lpstr>
      <vt:lpstr>PowerPoint 演示文稿</vt:lpstr>
      <vt:lpstr>Implementations &amp; Analysis  of Adaptive FIR, IIR and Lattice Structures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Implementations &amp; Analysis  of Adaptive FIR IIR and Lattice Structures</dc:title>
  <dc:creator>Leo Cui</dc:creator>
  <cp:lastModifiedBy>Leo Cui</cp:lastModifiedBy>
  <cp:revision>267</cp:revision>
  <cp:lastPrinted>2014-12-17T14:09:27Z</cp:lastPrinted>
  <dcterms:created xsi:type="dcterms:W3CDTF">2014-12-05T10:42:35Z</dcterms:created>
  <dcterms:modified xsi:type="dcterms:W3CDTF">2015-01-18T08:05:37Z</dcterms:modified>
</cp:coreProperties>
</file>